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Calibri" panose="020F0502020204030204" pitchFamily="34" charset="0"/>
      <p:regular r:id="rId23"/>
      <p:bold r:id="rId24"/>
      <p:italic r:id="rId25"/>
      <p:boldItalic r:id="rId26"/>
    </p:embeddedFont>
    <p:embeddedFont>
      <p:font typeface="Mukta Light" panose="020B0604020202020204" charset="0"/>
      <p:regular r:id="rId27"/>
    </p:embeddedFont>
    <p:embeddedFont>
      <p:font typeface="Prompt Medium"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049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3-6.svg"/><Relationship Id="rId5" Type="http://schemas.openxmlformats.org/officeDocument/2006/relationships/image" Target="../media/image-13-4.svg"/><Relationship Id="rId10" Type="http://schemas.openxmlformats.org/officeDocument/2006/relationships/image" Target="../media/image-13-10.svg"/><Relationship Id="rId4" Type="http://schemas.openxmlformats.org/officeDocument/2006/relationships/image" Target="../media/image-13-2.svg"/></Relationships>
</file>

<file path=ppt/slides/_rels/slide14.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4-6.svg"/><Relationship Id="rId5" Type="http://schemas.openxmlformats.org/officeDocument/2006/relationships/image" Target="../media/image-14-4.svg"/><Relationship Id="rId10" Type="http://schemas.openxmlformats.org/officeDocument/2006/relationships/image" Target="../media/image-14-10.svg"/><Relationship Id="rId4" Type="http://schemas.openxmlformats.org/officeDocument/2006/relationships/image" Target="../media/image-14-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7-6.svg"/><Relationship Id="rId5" Type="http://schemas.openxmlformats.org/officeDocument/2006/relationships/image" Target="../media/image-17-4.svg"/><Relationship Id="rId10" Type="http://schemas.openxmlformats.org/officeDocument/2006/relationships/image" Target="../media/image-17-10.svg"/><Relationship Id="rId4" Type="http://schemas.openxmlformats.org/officeDocument/2006/relationships/image" Target="../media/image-17-2.svg"/></Relationships>
</file>

<file path=ppt/slides/_rels/slide18.xml.rels><?xml version="1.0" encoding="UTF-8" standalone="yes"?>
<Relationships xmlns="http://schemas.openxmlformats.org/package/2006/relationships"><Relationship Id="rId8" Type="http://schemas.openxmlformats.org/officeDocument/2006/relationships/image" Target="../media/image-18-8.svg"/><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18-6.svg"/><Relationship Id="rId5" Type="http://schemas.openxmlformats.org/officeDocument/2006/relationships/image" Target="../media/image-18-4.svg"/><Relationship Id="rId10" Type="http://schemas.openxmlformats.org/officeDocument/2006/relationships/image" Target="../media/image-18-10.svg"/><Relationship Id="rId4" Type="http://schemas.openxmlformats.org/officeDocument/2006/relationships/image" Target="../media/image-18-2.svg"/></Relationships>
</file>

<file path=ppt/slides/_rels/slide19.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19-6.svg"/><Relationship Id="rId5" Type="http://schemas.openxmlformats.org/officeDocument/2006/relationships/image" Target="../media/image-19-4.svg"/><Relationship Id="rId10" Type="http://schemas.openxmlformats.org/officeDocument/2006/relationships/image" Target="../media/image-19-10.svg"/><Relationship Id="rId4" Type="http://schemas.openxmlformats.org/officeDocument/2006/relationships/image" Target="../media/image-19-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mailto:johnmaestro763@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4.sv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5.png"/><Relationship Id="rId12" Type="http://schemas.openxmlformats.org/officeDocument/2006/relationships/image" Target="../media/image-7-12.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6.svg"/><Relationship Id="rId5" Type="http://schemas.openxmlformats.org/officeDocument/2006/relationships/image" Target="../media/image-7-4.svg"/><Relationship Id="rId10" Type="http://schemas.openxmlformats.org/officeDocument/2006/relationships/image" Target="../media/image-7-10.svg"/><Relationship Id="rId4" Type="http://schemas.openxmlformats.org/officeDocument/2006/relationships/image" Target="../media/image-7-2.svg"/><Relationship Id="rId14" Type="http://schemas.openxmlformats.org/officeDocument/2006/relationships/image" Target="../media/image-7-1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505908"/>
            <a:ext cx="7415927" cy="2057400"/>
          </a:xfrm>
          <a:prstGeom prst="rect">
            <a:avLst/>
          </a:prstGeom>
          <a:noFill/>
          <a:ln/>
        </p:spPr>
        <p:txBody>
          <a:bodyPr wrap="square" lIns="0" tIns="0" rIns="0" bIns="0" rtlCol="0" anchor="t"/>
          <a:lstStyle/>
          <a:p>
            <a:pPr marL="0" indent="0" algn="l">
              <a:lnSpc>
                <a:spcPts val="5400"/>
              </a:lnSpc>
              <a:buNone/>
            </a:pPr>
            <a:r>
              <a:rPr lang="en-US" sz="4300" b="1" dirty="0">
                <a:solidFill>
                  <a:srgbClr val="C6BFEE"/>
                </a:solidFill>
                <a:latin typeface="Prompt Medium" pitchFamily="34" charset="0"/>
                <a:ea typeface="Prompt Medium" pitchFamily="34" charset="-122"/>
                <a:cs typeface="Prompt Medium" pitchFamily="34" charset="-120"/>
              </a:rPr>
              <a:t>Data Cleaning and Preprocessing using Python (Pandas &amp; NumPy)</a:t>
            </a:r>
            <a:endParaRPr lang="en-US" sz="4300" dirty="0"/>
          </a:p>
        </p:txBody>
      </p:sp>
      <p:sp>
        <p:nvSpPr>
          <p:cNvPr id="4" name="Text 1"/>
          <p:cNvSpPr/>
          <p:nvPr/>
        </p:nvSpPr>
        <p:spPr>
          <a:xfrm>
            <a:off x="6350437" y="4933593"/>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Transforming raw employee data into actionable insights with Pandas &amp; NumPy</a:t>
            </a:r>
            <a:endParaRPr lang="en-US" sz="1900" dirty="0"/>
          </a:p>
        </p:txBody>
      </p:sp>
      <p:sp>
        <p:nvSpPr>
          <p:cNvPr id="5" name="Rectangle 4"/>
          <p:cNvSpPr/>
          <p:nvPr/>
        </p:nvSpPr>
        <p:spPr>
          <a:xfrm>
            <a:off x="12381186" y="7378262"/>
            <a:ext cx="2249214" cy="777766"/>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31959" y="339447"/>
            <a:ext cx="5070872"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Data Validation &amp; Range Enforcement</a:t>
            </a:r>
            <a:endParaRPr lang="en-US" sz="2150" dirty="0"/>
          </a:p>
        </p:txBody>
      </p:sp>
      <p:sp>
        <p:nvSpPr>
          <p:cNvPr id="3" name="Text 1"/>
          <p:cNvSpPr/>
          <p:nvPr/>
        </p:nvSpPr>
        <p:spPr>
          <a:xfrm>
            <a:off x="431959" y="929164"/>
            <a:ext cx="13766483"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Maintaining data quality involves validating numerical ranges and ensuring logical consistency. These Python snippets demonstrate how to filter out invalid entries based on predefined business rules, ensuring only sensible data remains for analysis.</a:t>
            </a:r>
            <a:endParaRPr lang="en-US" sz="950" dirty="0"/>
          </a:p>
        </p:txBody>
      </p:sp>
      <p:sp>
        <p:nvSpPr>
          <p:cNvPr id="4" name="Shape 2"/>
          <p:cNvSpPr/>
          <p:nvPr/>
        </p:nvSpPr>
        <p:spPr>
          <a:xfrm>
            <a:off x="431959" y="1265515"/>
            <a:ext cx="13766483" cy="1241584"/>
          </a:xfrm>
          <a:prstGeom prst="roundRect">
            <a:avLst>
              <a:gd name="adj" fmla="val 4176"/>
            </a:avLst>
          </a:prstGeom>
          <a:solidFill>
            <a:srgbClr val="0B0C23">
              <a:alpha val="95000"/>
            </a:srgbClr>
          </a:solidFill>
          <a:ln w="15240">
            <a:solidFill>
              <a:srgbClr val="6D4562"/>
            </a:solidFill>
            <a:prstDash val="solid"/>
          </a:ln>
        </p:spPr>
      </p:sp>
      <p:sp>
        <p:nvSpPr>
          <p:cNvPr id="5" name="Shape 3"/>
          <p:cNvSpPr/>
          <p:nvPr/>
        </p:nvSpPr>
        <p:spPr>
          <a:xfrm>
            <a:off x="447199" y="1280755"/>
            <a:ext cx="493752" cy="1211104"/>
          </a:xfrm>
          <a:prstGeom prst="roundRect">
            <a:avLst>
              <a:gd name="adj" fmla="val 6797"/>
            </a:avLst>
          </a:prstGeom>
          <a:solidFill>
            <a:srgbClr val="542C49"/>
          </a:solidFill>
          <a:ln/>
        </p:spPr>
      </p:sp>
      <p:sp>
        <p:nvSpPr>
          <p:cNvPr id="6" name="Text 4"/>
          <p:cNvSpPr/>
          <p:nvPr/>
        </p:nvSpPr>
        <p:spPr>
          <a:xfrm>
            <a:off x="597694" y="1770578"/>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1</a:t>
            </a:r>
            <a:endParaRPr lang="en-US" sz="1450" dirty="0"/>
          </a:p>
        </p:txBody>
      </p:sp>
      <p:sp>
        <p:nvSpPr>
          <p:cNvPr id="7" name="Text 5"/>
          <p:cNvSpPr/>
          <p:nvPr/>
        </p:nvSpPr>
        <p:spPr>
          <a:xfrm>
            <a:off x="1064300" y="1404104"/>
            <a:ext cx="2037278"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Remove Negative Price Values</a:t>
            </a:r>
            <a:endParaRPr lang="en-US" sz="1050" dirty="0"/>
          </a:p>
        </p:txBody>
      </p:sp>
      <p:sp>
        <p:nvSpPr>
          <p:cNvPr id="8" name="Text 6"/>
          <p:cNvSpPr/>
          <p:nvPr/>
        </p:nvSpPr>
        <p:spPr>
          <a:xfrm>
            <a:off x="1064300" y="1649611"/>
            <a:ext cx="1311890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Filters out any entries where the 'Price' column contains negative values, as prices cannot logically be below zero.</a:t>
            </a:r>
            <a:endParaRPr lang="en-US" sz="950" dirty="0"/>
          </a:p>
        </p:txBody>
      </p:sp>
      <p:sp>
        <p:nvSpPr>
          <p:cNvPr id="9" name="Shape 7"/>
          <p:cNvSpPr/>
          <p:nvPr/>
        </p:nvSpPr>
        <p:spPr>
          <a:xfrm>
            <a:off x="1064300" y="1985962"/>
            <a:ext cx="13118902" cy="382548"/>
          </a:xfrm>
          <a:prstGeom prst="roundRect">
            <a:avLst>
              <a:gd name="adj" fmla="val 13553"/>
            </a:avLst>
          </a:prstGeom>
          <a:solidFill>
            <a:srgbClr val="181930"/>
          </a:solidFill>
          <a:ln/>
        </p:spPr>
      </p:sp>
      <p:sp>
        <p:nvSpPr>
          <p:cNvPr id="10" name="Shape 8"/>
          <p:cNvSpPr/>
          <p:nvPr/>
        </p:nvSpPr>
        <p:spPr>
          <a:xfrm>
            <a:off x="1058228" y="1985962"/>
            <a:ext cx="13131046" cy="382548"/>
          </a:xfrm>
          <a:prstGeom prst="roundRect">
            <a:avLst>
              <a:gd name="adj" fmla="val 4840"/>
            </a:avLst>
          </a:prstGeom>
          <a:solidFill>
            <a:srgbClr val="181930"/>
          </a:solidFill>
          <a:ln/>
        </p:spPr>
      </p:sp>
      <p:sp>
        <p:nvSpPr>
          <p:cNvPr id="11" name="Text 9"/>
          <p:cNvSpPr/>
          <p:nvPr/>
        </p:nvSpPr>
        <p:spPr>
          <a:xfrm>
            <a:off x="1181576" y="2078474"/>
            <a:ext cx="1288434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 = df[df['Price'] &gt;= 0]</a:t>
            </a:r>
            <a:endParaRPr lang="en-US" sz="950" dirty="0"/>
          </a:p>
        </p:txBody>
      </p:sp>
      <p:sp>
        <p:nvSpPr>
          <p:cNvPr id="12" name="Shape 10"/>
          <p:cNvSpPr/>
          <p:nvPr/>
        </p:nvSpPr>
        <p:spPr>
          <a:xfrm>
            <a:off x="431959" y="2630448"/>
            <a:ext cx="13766483" cy="1241584"/>
          </a:xfrm>
          <a:prstGeom prst="roundRect">
            <a:avLst>
              <a:gd name="adj" fmla="val 4176"/>
            </a:avLst>
          </a:prstGeom>
          <a:solidFill>
            <a:srgbClr val="0B0C23">
              <a:alpha val="95000"/>
            </a:srgbClr>
          </a:solidFill>
          <a:ln w="15240">
            <a:solidFill>
              <a:srgbClr val="6D4562"/>
            </a:solidFill>
            <a:prstDash val="solid"/>
          </a:ln>
        </p:spPr>
      </p:sp>
      <p:sp>
        <p:nvSpPr>
          <p:cNvPr id="13" name="Shape 11"/>
          <p:cNvSpPr/>
          <p:nvPr/>
        </p:nvSpPr>
        <p:spPr>
          <a:xfrm>
            <a:off x="447199" y="2645688"/>
            <a:ext cx="493752" cy="1211104"/>
          </a:xfrm>
          <a:prstGeom prst="roundRect">
            <a:avLst>
              <a:gd name="adj" fmla="val 6797"/>
            </a:avLst>
          </a:prstGeom>
          <a:solidFill>
            <a:srgbClr val="542C49"/>
          </a:solidFill>
          <a:ln/>
        </p:spPr>
      </p:sp>
      <p:sp>
        <p:nvSpPr>
          <p:cNvPr id="14" name="Text 12"/>
          <p:cNvSpPr/>
          <p:nvPr/>
        </p:nvSpPr>
        <p:spPr>
          <a:xfrm>
            <a:off x="597694" y="3135511"/>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2</a:t>
            </a:r>
            <a:endParaRPr lang="en-US" sz="1450" dirty="0"/>
          </a:p>
        </p:txBody>
      </p:sp>
      <p:sp>
        <p:nvSpPr>
          <p:cNvPr id="15" name="Text 13"/>
          <p:cNvSpPr/>
          <p:nvPr/>
        </p:nvSpPr>
        <p:spPr>
          <a:xfrm>
            <a:off x="1064300" y="2769037"/>
            <a:ext cx="1762720"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Exclude Zero-Priced Items</a:t>
            </a:r>
            <a:endParaRPr lang="en-US" sz="1050" dirty="0"/>
          </a:p>
        </p:txBody>
      </p:sp>
      <p:sp>
        <p:nvSpPr>
          <p:cNvPr id="16" name="Text 14"/>
          <p:cNvSpPr/>
          <p:nvPr/>
        </p:nvSpPr>
        <p:spPr>
          <a:xfrm>
            <a:off x="1064300" y="3014543"/>
            <a:ext cx="1311890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Further refines the dataset by removing records where the 'Price' is exactly zero, typically indicating invalid or placeholder entries.</a:t>
            </a:r>
            <a:endParaRPr lang="en-US" sz="950" dirty="0"/>
          </a:p>
        </p:txBody>
      </p:sp>
      <p:sp>
        <p:nvSpPr>
          <p:cNvPr id="17" name="Shape 15"/>
          <p:cNvSpPr/>
          <p:nvPr/>
        </p:nvSpPr>
        <p:spPr>
          <a:xfrm>
            <a:off x="1064300" y="3350895"/>
            <a:ext cx="13118902" cy="382548"/>
          </a:xfrm>
          <a:prstGeom prst="roundRect">
            <a:avLst>
              <a:gd name="adj" fmla="val 13553"/>
            </a:avLst>
          </a:prstGeom>
          <a:solidFill>
            <a:srgbClr val="181930"/>
          </a:solidFill>
          <a:ln/>
        </p:spPr>
      </p:sp>
      <p:sp>
        <p:nvSpPr>
          <p:cNvPr id="18" name="Shape 16"/>
          <p:cNvSpPr/>
          <p:nvPr/>
        </p:nvSpPr>
        <p:spPr>
          <a:xfrm>
            <a:off x="1058228" y="3350895"/>
            <a:ext cx="13131046" cy="382548"/>
          </a:xfrm>
          <a:prstGeom prst="roundRect">
            <a:avLst>
              <a:gd name="adj" fmla="val 4840"/>
            </a:avLst>
          </a:prstGeom>
          <a:solidFill>
            <a:srgbClr val="181930"/>
          </a:solidFill>
          <a:ln/>
        </p:spPr>
      </p:sp>
      <p:sp>
        <p:nvSpPr>
          <p:cNvPr id="19" name="Text 17"/>
          <p:cNvSpPr/>
          <p:nvPr/>
        </p:nvSpPr>
        <p:spPr>
          <a:xfrm>
            <a:off x="1181576" y="3443407"/>
            <a:ext cx="1288434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 = df[df['Price'] &gt; 0]</a:t>
            </a:r>
            <a:endParaRPr lang="en-US" sz="950" dirty="0"/>
          </a:p>
        </p:txBody>
      </p:sp>
      <p:sp>
        <p:nvSpPr>
          <p:cNvPr id="20" name="Shape 18"/>
          <p:cNvSpPr/>
          <p:nvPr/>
        </p:nvSpPr>
        <p:spPr>
          <a:xfrm>
            <a:off x="431959" y="3995380"/>
            <a:ext cx="13766483" cy="1241584"/>
          </a:xfrm>
          <a:prstGeom prst="roundRect">
            <a:avLst>
              <a:gd name="adj" fmla="val 4176"/>
            </a:avLst>
          </a:prstGeom>
          <a:solidFill>
            <a:srgbClr val="0B0C23">
              <a:alpha val="95000"/>
            </a:srgbClr>
          </a:solidFill>
          <a:ln w="15240">
            <a:solidFill>
              <a:srgbClr val="6D4562"/>
            </a:solidFill>
            <a:prstDash val="solid"/>
          </a:ln>
        </p:spPr>
      </p:sp>
      <p:sp>
        <p:nvSpPr>
          <p:cNvPr id="21" name="Shape 19"/>
          <p:cNvSpPr/>
          <p:nvPr/>
        </p:nvSpPr>
        <p:spPr>
          <a:xfrm>
            <a:off x="447199" y="4010620"/>
            <a:ext cx="493752" cy="1211104"/>
          </a:xfrm>
          <a:prstGeom prst="roundRect">
            <a:avLst>
              <a:gd name="adj" fmla="val 6797"/>
            </a:avLst>
          </a:prstGeom>
          <a:solidFill>
            <a:srgbClr val="542C49"/>
          </a:solidFill>
          <a:ln/>
        </p:spPr>
      </p:sp>
      <p:sp>
        <p:nvSpPr>
          <p:cNvPr id="22" name="Text 20"/>
          <p:cNvSpPr/>
          <p:nvPr/>
        </p:nvSpPr>
        <p:spPr>
          <a:xfrm>
            <a:off x="597694" y="4500443"/>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3</a:t>
            </a:r>
            <a:endParaRPr lang="en-US" sz="1450" dirty="0"/>
          </a:p>
        </p:txBody>
      </p:sp>
      <p:sp>
        <p:nvSpPr>
          <p:cNvPr id="23" name="Text 21"/>
          <p:cNvSpPr/>
          <p:nvPr/>
        </p:nvSpPr>
        <p:spPr>
          <a:xfrm>
            <a:off x="1064300" y="4133969"/>
            <a:ext cx="1840706"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Validate Positive Quantities</a:t>
            </a:r>
            <a:endParaRPr lang="en-US" sz="1050" dirty="0"/>
          </a:p>
        </p:txBody>
      </p:sp>
      <p:sp>
        <p:nvSpPr>
          <p:cNvPr id="24" name="Text 22"/>
          <p:cNvSpPr/>
          <p:nvPr/>
        </p:nvSpPr>
        <p:spPr>
          <a:xfrm>
            <a:off x="1064300" y="4379476"/>
            <a:ext cx="1311890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Ensures that all 'Quantity' values are non-negative, removing any rows with negative quantities which are illogical for transactional data.</a:t>
            </a:r>
            <a:endParaRPr lang="en-US" sz="950" dirty="0"/>
          </a:p>
        </p:txBody>
      </p:sp>
      <p:sp>
        <p:nvSpPr>
          <p:cNvPr id="25" name="Shape 23"/>
          <p:cNvSpPr/>
          <p:nvPr/>
        </p:nvSpPr>
        <p:spPr>
          <a:xfrm>
            <a:off x="1064300" y="4715828"/>
            <a:ext cx="13118902" cy="382548"/>
          </a:xfrm>
          <a:prstGeom prst="roundRect">
            <a:avLst>
              <a:gd name="adj" fmla="val 13553"/>
            </a:avLst>
          </a:prstGeom>
          <a:solidFill>
            <a:srgbClr val="181930"/>
          </a:solidFill>
          <a:ln/>
        </p:spPr>
      </p:sp>
      <p:sp>
        <p:nvSpPr>
          <p:cNvPr id="26" name="Shape 24"/>
          <p:cNvSpPr/>
          <p:nvPr/>
        </p:nvSpPr>
        <p:spPr>
          <a:xfrm>
            <a:off x="1058228" y="4715828"/>
            <a:ext cx="13131046" cy="382548"/>
          </a:xfrm>
          <a:prstGeom prst="roundRect">
            <a:avLst>
              <a:gd name="adj" fmla="val 4840"/>
            </a:avLst>
          </a:prstGeom>
          <a:solidFill>
            <a:srgbClr val="181930"/>
          </a:solidFill>
          <a:ln/>
        </p:spPr>
      </p:sp>
      <p:sp>
        <p:nvSpPr>
          <p:cNvPr id="27" name="Text 25"/>
          <p:cNvSpPr/>
          <p:nvPr/>
        </p:nvSpPr>
        <p:spPr>
          <a:xfrm>
            <a:off x="1181576" y="4808339"/>
            <a:ext cx="1288434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 = df[df['Quantity'] &gt;= 0]</a:t>
            </a:r>
            <a:endParaRPr lang="en-US" sz="950" dirty="0"/>
          </a:p>
        </p:txBody>
      </p:sp>
      <p:sp>
        <p:nvSpPr>
          <p:cNvPr id="28" name="Shape 26"/>
          <p:cNvSpPr/>
          <p:nvPr/>
        </p:nvSpPr>
        <p:spPr>
          <a:xfrm>
            <a:off x="431959" y="5360313"/>
            <a:ext cx="13766483" cy="1241584"/>
          </a:xfrm>
          <a:prstGeom prst="roundRect">
            <a:avLst>
              <a:gd name="adj" fmla="val 4176"/>
            </a:avLst>
          </a:prstGeom>
          <a:solidFill>
            <a:srgbClr val="0B0C23">
              <a:alpha val="95000"/>
            </a:srgbClr>
          </a:solidFill>
          <a:ln w="15240">
            <a:solidFill>
              <a:srgbClr val="6D4562"/>
            </a:solidFill>
            <a:prstDash val="solid"/>
          </a:ln>
        </p:spPr>
      </p:sp>
      <p:sp>
        <p:nvSpPr>
          <p:cNvPr id="29" name="Shape 27"/>
          <p:cNvSpPr/>
          <p:nvPr/>
        </p:nvSpPr>
        <p:spPr>
          <a:xfrm>
            <a:off x="447199" y="5375553"/>
            <a:ext cx="493752" cy="1211104"/>
          </a:xfrm>
          <a:prstGeom prst="roundRect">
            <a:avLst>
              <a:gd name="adj" fmla="val 6797"/>
            </a:avLst>
          </a:prstGeom>
          <a:solidFill>
            <a:srgbClr val="542C49"/>
          </a:solidFill>
          <a:ln/>
        </p:spPr>
      </p:sp>
      <p:sp>
        <p:nvSpPr>
          <p:cNvPr id="30" name="Text 28"/>
          <p:cNvSpPr/>
          <p:nvPr/>
        </p:nvSpPr>
        <p:spPr>
          <a:xfrm>
            <a:off x="597694" y="5865376"/>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4</a:t>
            </a:r>
            <a:endParaRPr lang="en-US" sz="1450" dirty="0"/>
          </a:p>
        </p:txBody>
      </p:sp>
      <p:sp>
        <p:nvSpPr>
          <p:cNvPr id="31" name="Text 29"/>
          <p:cNvSpPr/>
          <p:nvPr/>
        </p:nvSpPr>
        <p:spPr>
          <a:xfrm>
            <a:off x="1064300" y="5498902"/>
            <a:ext cx="1899166"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Enforce Realistic Age Range</a:t>
            </a:r>
            <a:endParaRPr lang="en-US" sz="1050" dirty="0"/>
          </a:p>
        </p:txBody>
      </p:sp>
      <p:sp>
        <p:nvSpPr>
          <p:cNvPr id="32" name="Text 30"/>
          <p:cNvSpPr/>
          <p:nvPr/>
        </p:nvSpPr>
        <p:spPr>
          <a:xfrm>
            <a:off x="1064300" y="5744408"/>
            <a:ext cx="1311890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Removes entries with 'Age' values outside a biologically plausible range (0 to 120), correcting potential data entry errors.</a:t>
            </a:r>
            <a:endParaRPr lang="en-US" sz="950" dirty="0"/>
          </a:p>
        </p:txBody>
      </p:sp>
      <p:sp>
        <p:nvSpPr>
          <p:cNvPr id="33" name="Shape 31"/>
          <p:cNvSpPr/>
          <p:nvPr/>
        </p:nvSpPr>
        <p:spPr>
          <a:xfrm>
            <a:off x="1064300" y="6080760"/>
            <a:ext cx="13118902" cy="382548"/>
          </a:xfrm>
          <a:prstGeom prst="roundRect">
            <a:avLst>
              <a:gd name="adj" fmla="val 13553"/>
            </a:avLst>
          </a:prstGeom>
          <a:solidFill>
            <a:srgbClr val="181930"/>
          </a:solidFill>
          <a:ln/>
        </p:spPr>
      </p:sp>
      <p:sp>
        <p:nvSpPr>
          <p:cNvPr id="34" name="Shape 32"/>
          <p:cNvSpPr/>
          <p:nvPr/>
        </p:nvSpPr>
        <p:spPr>
          <a:xfrm>
            <a:off x="1058228" y="6080760"/>
            <a:ext cx="13131046" cy="382548"/>
          </a:xfrm>
          <a:prstGeom prst="roundRect">
            <a:avLst>
              <a:gd name="adj" fmla="val 4840"/>
            </a:avLst>
          </a:prstGeom>
          <a:solidFill>
            <a:srgbClr val="181930"/>
          </a:solidFill>
          <a:ln/>
        </p:spPr>
      </p:sp>
      <p:sp>
        <p:nvSpPr>
          <p:cNvPr id="35" name="Text 33"/>
          <p:cNvSpPr/>
          <p:nvPr/>
        </p:nvSpPr>
        <p:spPr>
          <a:xfrm>
            <a:off x="1181576" y="6173272"/>
            <a:ext cx="1288434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 = df[(df['Age'] &gt;= 0) &amp; (df['Age'] &lt;= 120)]</a:t>
            </a:r>
            <a:endParaRPr lang="en-US" sz="950" dirty="0"/>
          </a:p>
        </p:txBody>
      </p:sp>
      <p:sp>
        <p:nvSpPr>
          <p:cNvPr id="36" name="Shape 34"/>
          <p:cNvSpPr/>
          <p:nvPr/>
        </p:nvSpPr>
        <p:spPr>
          <a:xfrm>
            <a:off x="431959" y="6725245"/>
            <a:ext cx="13766483" cy="1241584"/>
          </a:xfrm>
          <a:prstGeom prst="roundRect">
            <a:avLst>
              <a:gd name="adj" fmla="val 4176"/>
            </a:avLst>
          </a:prstGeom>
          <a:solidFill>
            <a:srgbClr val="0B0C23">
              <a:alpha val="95000"/>
            </a:srgbClr>
          </a:solidFill>
          <a:ln w="15240">
            <a:solidFill>
              <a:srgbClr val="6D4562"/>
            </a:solidFill>
            <a:prstDash val="solid"/>
          </a:ln>
        </p:spPr>
      </p:sp>
      <p:sp>
        <p:nvSpPr>
          <p:cNvPr id="37" name="Shape 35"/>
          <p:cNvSpPr/>
          <p:nvPr/>
        </p:nvSpPr>
        <p:spPr>
          <a:xfrm>
            <a:off x="447199" y="6740485"/>
            <a:ext cx="493752" cy="1211104"/>
          </a:xfrm>
          <a:prstGeom prst="roundRect">
            <a:avLst>
              <a:gd name="adj" fmla="val 6797"/>
            </a:avLst>
          </a:prstGeom>
          <a:solidFill>
            <a:srgbClr val="542C49"/>
          </a:solidFill>
          <a:ln/>
        </p:spPr>
      </p:sp>
      <p:sp>
        <p:nvSpPr>
          <p:cNvPr id="38" name="Text 36"/>
          <p:cNvSpPr/>
          <p:nvPr/>
        </p:nvSpPr>
        <p:spPr>
          <a:xfrm>
            <a:off x="597694" y="7230308"/>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5</a:t>
            </a:r>
            <a:endParaRPr lang="en-US" sz="1450" dirty="0"/>
          </a:p>
        </p:txBody>
      </p:sp>
      <p:sp>
        <p:nvSpPr>
          <p:cNvPr id="39" name="Text 37"/>
          <p:cNvSpPr/>
          <p:nvPr/>
        </p:nvSpPr>
        <p:spPr>
          <a:xfrm>
            <a:off x="1064300" y="6863834"/>
            <a:ext cx="1841778"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Normalize Feedback Scores</a:t>
            </a:r>
            <a:endParaRPr lang="en-US" sz="1050" dirty="0"/>
          </a:p>
        </p:txBody>
      </p:sp>
      <p:sp>
        <p:nvSpPr>
          <p:cNvPr id="40" name="Text 38"/>
          <p:cNvSpPr/>
          <p:nvPr/>
        </p:nvSpPr>
        <p:spPr>
          <a:xfrm>
            <a:off x="1064300" y="7109341"/>
            <a:ext cx="1311890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Filters 'Feedback_Score' to keep only values within the expected range of 1 to 5, ensuring consistency in rating scales.</a:t>
            </a:r>
            <a:endParaRPr lang="en-US" sz="950" dirty="0"/>
          </a:p>
        </p:txBody>
      </p:sp>
      <p:sp>
        <p:nvSpPr>
          <p:cNvPr id="41" name="Shape 39"/>
          <p:cNvSpPr/>
          <p:nvPr/>
        </p:nvSpPr>
        <p:spPr>
          <a:xfrm>
            <a:off x="1064300" y="7445693"/>
            <a:ext cx="13118902" cy="382548"/>
          </a:xfrm>
          <a:prstGeom prst="roundRect">
            <a:avLst>
              <a:gd name="adj" fmla="val 13553"/>
            </a:avLst>
          </a:prstGeom>
          <a:solidFill>
            <a:srgbClr val="181930"/>
          </a:solidFill>
          <a:ln/>
        </p:spPr>
      </p:sp>
      <p:sp>
        <p:nvSpPr>
          <p:cNvPr id="42" name="Shape 40"/>
          <p:cNvSpPr/>
          <p:nvPr/>
        </p:nvSpPr>
        <p:spPr>
          <a:xfrm>
            <a:off x="1058228" y="7445693"/>
            <a:ext cx="13131046" cy="382548"/>
          </a:xfrm>
          <a:prstGeom prst="roundRect">
            <a:avLst>
              <a:gd name="adj" fmla="val 4840"/>
            </a:avLst>
          </a:prstGeom>
          <a:solidFill>
            <a:srgbClr val="181930"/>
          </a:solidFill>
          <a:ln/>
        </p:spPr>
      </p:sp>
      <p:sp>
        <p:nvSpPr>
          <p:cNvPr id="43" name="Text 41"/>
          <p:cNvSpPr/>
          <p:nvPr/>
        </p:nvSpPr>
        <p:spPr>
          <a:xfrm>
            <a:off x="1181576" y="7538204"/>
            <a:ext cx="1288434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 = df[(df['Feedback_Score'] &gt;= 1) &amp; (df['Feedback_Score'] &lt;= 5)]</a:t>
            </a:r>
            <a:endParaRPr lang="en-US" sz="950" dirty="0"/>
          </a:p>
        </p:txBody>
      </p:sp>
      <p:sp>
        <p:nvSpPr>
          <p:cNvPr id="44" name="Rectangle 43"/>
          <p:cNvSpPr/>
          <p:nvPr/>
        </p:nvSpPr>
        <p:spPr>
          <a:xfrm>
            <a:off x="12176567" y="7966828"/>
            <a:ext cx="2453833" cy="189199"/>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5" name="Rectangle 44"/>
          <p:cNvSpPr/>
          <p:nvPr/>
        </p:nvSpPr>
        <p:spPr>
          <a:xfrm>
            <a:off x="14213682" y="7117667"/>
            <a:ext cx="416718" cy="849162"/>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35437" y="499229"/>
            <a:ext cx="8676442" cy="504349"/>
          </a:xfrm>
          <a:prstGeom prst="rect">
            <a:avLst/>
          </a:prstGeom>
          <a:noFill/>
          <a:ln/>
        </p:spPr>
        <p:txBody>
          <a:bodyPr wrap="none" lIns="0" tIns="0" rIns="0" bIns="0" rtlCol="0" anchor="t"/>
          <a:lstStyle/>
          <a:p>
            <a:pPr marL="0" indent="0" algn="l">
              <a:lnSpc>
                <a:spcPts val="3950"/>
              </a:lnSpc>
              <a:buNone/>
            </a:pPr>
            <a:r>
              <a:rPr lang="en-US" sz="3150" dirty="0">
                <a:solidFill>
                  <a:srgbClr val="C6BFEE"/>
                </a:solidFill>
                <a:latin typeface="Prompt Medium" pitchFamily="34" charset="0"/>
                <a:ea typeface="Prompt Medium" pitchFamily="34" charset="-122"/>
                <a:cs typeface="Prompt Medium" pitchFamily="34" charset="-120"/>
              </a:rPr>
              <a:t>Conditional Filtering &amp; Data Standardization</a:t>
            </a:r>
            <a:endParaRPr lang="en-US" sz="3150" dirty="0"/>
          </a:p>
        </p:txBody>
      </p:sp>
      <p:sp>
        <p:nvSpPr>
          <p:cNvPr id="3" name="Text 1"/>
          <p:cNvSpPr/>
          <p:nvPr/>
        </p:nvSpPr>
        <p:spPr>
          <a:xfrm>
            <a:off x="635437" y="1366718"/>
            <a:ext cx="13359527" cy="581025"/>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Ensuring data quality often requires applying conditional logic to filter out erroneous entries and standardizing text-based categorical data. Here are practical Python snippets for these critical tasks.</a:t>
            </a:r>
            <a:endParaRPr lang="en-US" sz="1400" dirty="0"/>
          </a:p>
        </p:txBody>
      </p:sp>
      <p:sp>
        <p:nvSpPr>
          <p:cNvPr id="4" name="Shape 2"/>
          <p:cNvSpPr/>
          <p:nvPr/>
        </p:nvSpPr>
        <p:spPr>
          <a:xfrm>
            <a:off x="635437" y="2151936"/>
            <a:ext cx="4332089" cy="2698790"/>
          </a:xfrm>
          <a:prstGeom prst="roundRect">
            <a:avLst>
              <a:gd name="adj" fmla="val 2826"/>
            </a:avLst>
          </a:prstGeom>
          <a:solidFill>
            <a:srgbClr val="0B0C23">
              <a:alpha val="95000"/>
            </a:srgbClr>
          </a:solidFill>
          <a:ln w="22860">
            <a:solidFill>
              <a:srgbClr val="6D4562"/>
            </a:solidFill>
            <a:prstDash val="solid"/>
          </a:ln>
        </p:spPr>
      </p:sp>
      <p:sp>
        <p:nvSpPr>
          <p:cNvPr id="5" name="Text 3"/>
          <p:cNvSpPr/>
          <p:nvPr/>
        </p:nvSpPr>
        <p:spPr>
          <a:xfrm>
            <a:off x="839867" y="2356366"/>
            <a:ext cx="2479715" cy="252055"/>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Validating Delivery Dates</a:t>
            </a:r>
            <a:endParaRPr lang="en-US" sz="1550" dirty="0"/>
          </a:p>
        </p:txBody>
      </p:sp>
      <p:sp>
        <p:nvSpPr>
          <p:cNvPr id="6" name="Text 4"/>
          <p:cNvSpPr/>
          <p:nvPr/>
        </p:nvSpPr>
        <p:spPr>
          <a:xfrm>
            <a:off x="839867" y="2717363"/>
            <a:ext cx="3923228" cy="871538"/>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Removes records where the delivery date precedes the purchase date, ensuring chronological consistency.</a:t>
            </a:r>
            <a:endParaRPr lang="en-US" sz="1400" dirty="0"/>
          </a:p>
        </p:txBody>
      </p:sp>
      <p:sp>
        <p:nvSpPr>
          <p:cNvPr id="7" name="Shape 5"/>
          <p:cNvSpPr/>
          <p:nvPr/>
        </p:nvSpPr>
        <p:spPr>
          <a:xfrm>
            <a:off x="839867" y="3793093"/>
            <a:ext cx="3923228" cy="853202"/>
          </a:xfrm>
          <a:prstGeom prst="roundRect">
            <a:avLst>
              <a:gd name="adj" fmla="val 8938"/>
            </a:avLst>
          </a:prstGeom>
          <a:solidFill>
            <a:srgbClr val="181930"/>
          </a:solidFill>
          <a:ln/>
        </p:spPr>
      </p:sp>
      <p:sp>
        <p:nvSpPr>
          <p:cNvPr id="8" name="Shape 6"/>
          <p:cNvSpPr/>
          <p:nvPr/>
        </p:nvSpPr>
        <p:spPr>
          <a:xfrm>
            <a:off x="830818" y="3793093"/>
            <a:ext cx="3941326" cy="853202"/>
          </a:xfrm>
          <a:prstGeom prst="roundRect">
            <a:avLst>
              <a:gd name="adj" fmla="val 3192"/>
            </a:avLst>
          </a:prstGeom>
          <a:solidFill>
            <a:srgbClr val="181930"/>
          </a:solidFill>
          <a:ln/>
        </p:spPr>
      </p:sp>
      <p:sp>
        <p:nvSpPr>
          <p:cNvPr id="9" name="Text 7"/>
          <p:cNvSpPr/>
          <p:nvPr/>
        </p:nvSpPr>
        <p:spPr>
          <a:xfrm>
            <a:off x="1012388" y="3929182"/>
            <a:ext cx="3578185" cy="581025"/>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df = df[df['Delivery_Date'] &gt;= df['Purchase_Date']]</a:t>
            </a:r>
            <a:endParaRPr lang="en-US" sz="1400" dirty="0"/>
          </a:p>
        </p:txBody>
      </p:sp>
      <p:sp>
        <p:nvSpPr>
          <p:cNvPr id="10" name="Shape 8"/>
          <p:cNvSpPr/>
          <p:nvPr/>
        </p:nvSpPr>
        <p:spPr>
          <a:xfrm>
            <a:off x="5149096" y="2151936"/>
            <a:ext cx="4332089" cy="2698790"/>
          </a:xfrm>
          <a:prstGeom prst="roundRect">
            <a:avLst>
              <a:gd name="adj" fmla="val 2826"/>
            </a:avLst>
          </a:prstGeom>
          <a:solidFill>
            <a:srgbClr val="0B0C23">
              <a:alpha val="95000"/>
            </a:srgbClr>
          </a:solidFill>
          <a:ln w="22860">
            <a:solidFill>
              <a:srgbClr val="6D4562"/>
            </a:solidFill>
            <a:prstDash val="solid"/>
          </a:ln>
        </p:spPr>
      </p:sp>
      <p:sp>
        <p:nvSpPr>
          <p:cNvPr id="11" name="Text 9"/>
          <p:cNvSpPr/>
          <p:nvPr/>
        </p:nvSpPr>
        <p:spPr>
          <a:xfrm>
            <a:off x="5353526" y="2356366"/>
            <a:ext cx="2894290" cy="252055"/>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Standardizing Gender Entries</a:t>
            </a:r>
            <a:endParaRPr lang="en-US" sz="1550" dirty="0"/>
          </a:p>
        </p:txBody>
      </p:sp>
      <p:sp>
        <p:nvSpPr>
          <p:cNvPr id="12" name="Text 10"/>
          <p:cNvSpPr/>
          <p:nvPr/>
        </p:nvSpPr>
        <p:spPr>
          <a:xfrm>
            <a:off x="5353526" y="2717363"/>
            <a:ext cx="3923228" cy="581025"/>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Corrects common misspellings and variations in the 'Gender' column to 'Male' or 'Female'.</a:t>
            </a:r>
            <a:endParaRPr lang="en-US" sz="1400" dirty="0"/>
          </a:p>
        </p:txBody>
      </p:sp>
      <p:sp>
        <p:nvSpPr>
          <p:cNvPr id="13" name="Shape 11"/>
          <p:cNvSpPr/>
          <p:nvPr/>
        </p:nvSpPr>
        <p:spPr>
          <a:xfrm>
            <a:off x="5353526" y="3502581"/>
            <a:ext cx="3923228" cy="1143714"/>
          </a:xfrm>
          <a:prstGeom prst="roundRect">
            <a:avLst>
              <a:gd name="adj" fmla="val 6668"/>
            </a:avLst>
          </a:prstGeom>
          <a:solidFill>
            <a:srgbClr val="181930"/>
          </a:solidFill>
          <a:ln/>
        </p:spPr>
      </p:sp>
      <p:sp>
        <p:nvSpPr>
          <p:cNvPr id="14" name="Shape 12"/>
          <p:cNvSpPr/>
          <p:nvPr/>
        </p:nvSpPr>
        <p:spPr>
          <a:xfrm>
            <a:off x="5344478" y="3502581"/>
            <a:ext cx="3941326" cy="1143714"/>
          </a:xfrm>
          <a:prstGeom prst="roundRect">
            <a:avLst>
              <a:gd name="adj" fmla="val 2381"/>
            </a:avLst>
          </a:prstGeom>
          <a:solidFill>
            <a:srgbClr val="181930"/>
          </a:solidFill>
          <a:ln/>
        </p:spPr>
      </p:sp>
      <p:sp>
        <p:nvSpPr>
          <p:cNvPr id="15" name="Text 13"/>
          <p:cNvSpPr/>
          <p:nvPr/>
        </p:nvSpPr>
        <p:spPr>
          <a:xfrm>
            <a:off x="5526048" y="3638669"/>
            <a:ext cx="3578185" cy="871538"/>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df['Gender'] = df['Gender'].replace({'Mle':'Male','m':'Male','f':'Female','Fmale':'Female'})</a:t>
            </a:r>
            <a:endParaRPr lang="en-US" sz="1400" dirty="0"/>
          </a:p>
        </p:txBody>
      </p:sp>
      <p:sp>
        <p:nvSpPr>
          <p:cNvPr id="16" name="Shape 14"/>
          <p:cNvSpPr/>
          <p:nvPr/>
        </p:nvSpPr>
        <p:spPr>
          <a:xfrm>
            <a:off x="9662755" y="2151936"/>
            <a:ext cx="4332089" cy="2698790"/>
          </a:xfrm>
          <a:prstGeom prst="roundRect">
            <a:avLst>
              <a:gd name="adj" fmla="val 2826"/>
            </a:avLst>
          </a:prstGeom>
          <a:solidFill>
            <a:srgbClr val="0B0C23">
              <a:alpha val="95000"/>
            </a:srgbClr>
          </a:solidFill>
          <a:ln w="22860">
            <a:solidFill>
              <a:srgbClr val="6D4562"/>
            </a:solidFill>
            <a:prstDash val="solid"/>
          </a:ln>
        </p:spPr>
      </p:sp>
      <p:sp>
        <p:nvSpPr>
          <p:cNvPr id="17" name="Text 15"/>
          <p:cNvSpPr/>
          <p:nvPr/>
        </p:nvSpPr>
        <p:spPr>
          <a:xfrm>
            <a:off x="9867186" y="2356366"/>
            <a:ext cx="2708196" cy="252055"/>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Normalizing Payment Types</a:t>
            </a:r>
            <a:endParaRPr lang="en-US" sz="1550" dirty="0"/>
          </a:p>
        </p:txBody>
      </p:sp>
      <p:sp>
        <p:nvSpPr>
          <p:cNvPr id="18" name="Text 16"/>
          <p:cNvSpPr/>
          <p:nvPr/>
        </p:nvSpPr>
        <p:spPr>
          <a:xfrm>
            <a:off x="9867186" y="2717363"/>
            <a:ext cx="3923228" cy="581025"/>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Cleans and standardizes the 'Payment_Type' column by stripping whitespace and title-casing each entry.</a:t>
            </a:r>
            <a:endParaRPr lang="en-US" sz="1400" dirty="0"/>
          </a:p>
        </p:txBody>
      </p:sp>
      <p:sp>
        <p:nvSpPr>
          <p:cNvPr id="19" name="Shape 17"/>
          <p:cNvSpPr/>
          <p:nvPr/>
        </p:nvSpPr>
        <p:spPr>
          <a:xfrm>
            <a:off x="9867186" y="3502581"/>
            <a:ext cx="3923228" cy="853202"/>
          </a:xfrm>
          <a:prstGeom prst="roundRect">
            <a:avLst>
              <a:gd name="adj" fmla="val 8938"/>
            </a:avLst>
          </a:prstGeom>
          <a:solidFill>
            <a:srgbClr val="181930"/>
          </a:solidFill>
          <a:ln/>
        </p:spPr>
      </p:sp>
      <p:sp>
        <p:nvSpPr>
          <p:cNvPr id="20" name="Shape 18"/>
          <p:cNvSpPr/>
          <p:nvPr/>
        </p:nvSpPr>
        <p:spPr>
          <a:xfrm>
            <a:off x="9858137" y="3502581"/>
            <a:ext cx="3941326" cy="853202"/>
          </a:xfrm>
          <a:prstGeom prst="roundRect">
            <a:avLst>
              <a:gd name="adj" fmla="val 3192"/>
            </a:avLst>
          </a:prstGeom>
          <a:solidFill>
            <a:srgbClr val="181930"/>
          </a:solidFill>
          <a:ln/>
        </p:spPr>
      </p:sp>
      <p:sp>
        <p:nvSpPr>
          <p:cNvPr id="21" name="Text 19"/>
          <p:cNvSpPr/>
          <p:nvPr/>
        </p:nvSpPr>
        <p:spPr>
          <a:xfrm>
            <a:off x="10039707" y="3638669"/>
            <a:ext cx="3578185" cy="581025"/>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df['Payment_Type'] = df['Payment_Type'].str.strip().str.title()</a:t>
            </a:r>
            <a:endParaRPr lang="en-US" sz="1400" dirty="0"/>
          </a:p>
        </p:txBody>
      </p:sp>
      <p:sp>
        <p:nvSpPr>
          <p:cNvPr id="22" name="Shape 20"/>
          <p:cNvSpPr/>
          <p:nvPr/>
        </p:nvSpPr>
        <p:spPr>
          <a:xfrm>
            <a:off x="635437" y="5032296"/>
            <a:ext cx="6588919" cy="2698790"/>
          </a:xfrm>
          <a:prstGeom prst="roundRect">
            <a:avLst>
              <a:gd name="adj" fmla="val 2826"/>
            </a:avLst>
          </a:prstGeom>
          <a:solidFill>
            <a:srgbClr val="0B0C23">
              <a:alpha val="95000"/>
            </a:srgbClr>
          </a:solidFill>
          <a:ln w="22860">
            <a:solidFill>
              <a:srgbClr val="6D4562"/>
            </a:solidFill>
            <a:prstDash val="solid"/>
          </a:ln>
        </p:spPr>
      </p:sp>
      <p:sp>
        <p:nvSpPr>
          <p:cNvPr id="23" name="Text 21"/>
          <p:cNvSpPr/>
          <p:nvPr/>
        </p:nvSpPr>
        <p:spPr>
          <a:xfrm>
            <a:off x="839867" y="5236726"/>
            <a:ext cx="2765703" cy="252055"/>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Regularizing Account Status</a:t>
            </a:r>
            <a:endParaRPr lang="en-US" sz="1550" dirty="0"/>
          </a:p>
        </p:txBody>
      </p:sp>
      <p:sp>
        <p:nvSpPr>
          <p:cNvPr id="24" name="Text 22"/>
          <p:cNvSpPr/>
          <p:nvPr/>
        </p:nvSpPr>
        <p:spPr>
          <a:xfrm>
            <a:off x="839867" y="5597723"/>
            <a:ext cx="6180058" cy="581025"/>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Standardizes 'Account_Status' entries to 'Active', 'Inactive', or 'Banned', correcting common typos.</a:t>
            </a:r>
            <a:endParaRPr lang="en-US" sz="1400" dirty="0"/>
          </a:p>
        </p:txBody>
      </p:sp>
      <p:sp>
        <p:nvSpPr>
          <p:cNvPr id="25" name="Shape 23"/>
          <p:cNvSpPr/>
          <p:nvPr/>
        </p:nvSpPr>
        <p:spPr>
          <a:xfrm>
            <a:off x="839867" y="6382941"/>
            <a:ext cx="6180058" cy="1143714"/>
          </a:xfrm>
          <a:prstGeom prst="roundRect">
            <a:avLst>
              <a:gd name="adj" fmla="val 6668"/>
            </a:avLst>
          </a:prstGeom>
          <a:solidFill>
            <a:srgbClr val="181930"/>
          </a:solidFill>
          <a:ln/>
        </p:spPr>
      </p:sp>
      <p:sp>
        <p:nvSpPr>
          <p:cNvPr id="26" name="Shape 24"/>
          <p:cNvSpPr/>
          <p:nvPr/>
        </p:nvSpPr>
        <p:spPr>
          <a:xfrm>
            <a:off x="830818" y="6382941"/>
            <a:ext cx="6198156" cy="1143714"/>
          </a:xfrm>
          <a:prstGeom prst="roundRect">
            <a:avLst>
              <a:gd name="adj" fmla="val 2381"/>
            </a:avLst>
          </a:prstGeom>
          <a:solidFill>
            <a:srgbClr val="181930"/>
          </a:solidFill>
          <a:ln/>
        </p:spPr>
      </p:sp>
      <p:sp>
        <p:nvSpPr>
          <p:cNvPr id="27" name="Text 25"/>
          <p:cNvSpPr/>
          <p:nvPr/>
        </p:nvSpPr>
        <p:spPr>
          <a:xfrm>
            <a:off x="1012388" y="6519029"/>
            <a:ext cx="5835015" cy="871538"/>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df['Account_Status'] = df['Account_Status'].str.capitalize().replace({'Actve':'Active','Inactiv':'Inactive','Baned':'Banned'})</a:t>
            </a:r>
            <a:endParaRPr lang="en-US" sz="1400" dirty="0"/>
          </a:p>
        </p:txBody>
      </p:sp>
      <p:sp>
        <p:nvSpPr>
          <p:cNvPr id="28" name="Shape 26"/>
          <p:cNvSpPr/>
          <p:nvPr/>
        </p:nvSpPr>
        <p:spPr>
          <a:xfrm>
            <a:off x="7405926" y="5032296"/>
            <a:ext cx="6588919" cy="2698790"/>
          </a:xfrm>
          <a:prstGeom prst="roundRect">
            <a:avLst>
              <a:gd name="adj" fmla="val 2826"/>
            </a:avLst>
          </a:prstGeom>
          <a:solidFill>
            <a:srgbClr val="0B0C23">
              <a:alpha val="95000"/>
            </a:srgbClr>
          </a:solidFill>
          <a:ln w="22860">
            <a:solidFill>
              <a:srgbClr val="6D4562"/>
            </a:solidFill>
            <a:prstDash val="solid"/>
          </a:ln>
        </p:spPr>
      </p:sp>
      <p:sp>
        <p:nvSpPr>
          <p:cNvPr id="29" name="Text 27"/>
          <p:cNvSpPr/>
          <p:nvPr/>
        </p:nvSpPr>
        <p:spPr>
          <a:xfrm>
            <a:off x="7610356" y="5236726"/>
            <a:ext cx="2918579" cy="252055"/>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Filtering Invalid Email Formats</a:t>
            </a:r>
            <a:endParaRPr lang="en-US" sz="1550" dirty="0"/>
          </a:p>
        </p:txBody>
      </p:sp>
      <p:sp>
        <p:nvSpPr>
          <p:cNvPr id="30" name="Text 28"/>
          <p:cNvSpPr/>
          <p:nvPr/>
        </p:nvSpPr>
        <p:spPr>
          <a:xfrm>
            <a:off x="7610356" y="5597723"/>
            <a:ext cx="6180058" cy="581025"/>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Removes rows containing emails that do not conform to a standard email address pattern, using regular expressions.</a:t>
            </a:r>
            <a:endParaRPr lang="en-US" sz="1400" dirty="0"/>
          </a:p>
        </p:txBody>
      </p:sp>
      <p:sp>
        <p:nvSpPr>
          <p:cNvPr id="31" name="Shape 29"/>
          <p:cNvSpPr/>
          <p:nvPr/>
        </p:nvSpPr>
        <p:spPr>
          <a:xfrm>
            <a:off x="7610356" y="6382941"/>
            <a:ext cx="6180058" cy="562689"/>
          </a:xfrm>
          <a:prstGeom prst="roundRect">
            <a:avLst>
              <a:gd name="adj" fmla="val 13553"/>
            </a:avLst>
          </a:prstGeom>
          <a:solidFill>
            <a:srgbClr val="181930"/>
          </a:solidFill>
          <a:ln/>
        </p:spPr>
      </p:sp>
      <p:sp>
        <p:nvSpPr>
          <p:cNvPr id="32" name="Shape 30"/>
          <p:cNvSpPr/>
          <p:nvPr/>
        </p:nvSpPr>
        <p:spPr>
          <a:xfrm>
            <a:off x="7601307" y="6382941"/>
            <a:ext cx="6198156" cy="562689"/>
          </a:xfrm>
          <a:prstGeom prst="roundRect">
            <a:avLst>
              <a:gd name="adj" fmla="val 4840"/>
            </a:avLst>
          </a:prstGeom>
          <a:solidFill>
            <a:srgbClr val="181930"/>
          </a:solidFill>
          <a:ln/>
        </p:spPr>
      </p:sp>
      <p:sp>
        <p:nvSpPr>
          <p:cNvPr id="33" name="Text 31"/>
          <p:cNvSpPr/>
          <p:nvPr/>
        </p:nvSpPr>
        <p:spPr>
          <a:xfrm>
            <a:off x="7782878" y="6519029"/>
            <a:ext cx="5835015" cy="290513"/>
          </a:xfrm>
          <a:prstGeom prst="rect">
            <a:avLst/>
          </a:prstGeom>
          <a:noFill/>
          <a:ln/>
        </p:spPr>
        <p:txBody>
          <a:bodyPr wrap="none" lIns="0" tIns="0" rIns="0" bIns="0" rtlCol="0" anchor="t"/>
          <a:lstStyle/>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df = df[df['Email'].str.contains(r'^[\w\.-]+@[\w\.-]+\.\w+$', na=False)]</a:t>
            </a:r>
            <a:endParaRPr lang="en-US" sz="1400" dirty="0"/>
          </a:p>
        </p:txBody>
      </p:sp>
      <p:sp>
        <p:nvSpPr>
          <p:cNvPr id="34" name="Rectangle 33"/>
          <p:cNvSpPr/>
          <p:nvPr/>
        </p:nvSpPr>
        <p:spPr>
          <a:xfrm>
            <a:off x="12381186" y="7731086"/>
            <a:ext cx="2249214" cy="393988"/>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10672" y="637937"/>
            <a:ext cx="5882521" cy="484703"/>
          </a:xfrm>
          <a:prstGeom prst="rect">
            <a:avLst/>
          </a:prstGeom>
          <a:noFill/>
          <a:ln/>
        </p:spPr>
        <p:txBody>
          <a:bodyPr wrap="none" lIns="0" tIns="0" rIns="0" bIns="0" rtlCol="0" anchor="t"/>
          <a:lstStyle/>
          <a:p>
            <a:pPr marL="0" indent="0" algn="l">
              <a:lnSpc>
                <a:spcPts val="3800"/>
              </a:lnSpc>
              <a:buNone/>
            </a:pPr>
            <a:r>
              <a:rPr lang="en-US" sz="3050" dirty="0">
                <a:solidFill>
                  <a:srgbClr val="C6BFEE"/>
                </a:solidFill>
                <a:latin typeface="Prompt Medium" pitchFamily="34" charset="0"/>
                <a:ea typeface="Prompt Medium" pitchFamily="34" charset="-122"/>
                <a:cs typeface="Prompt Medium" pitchFamily="34" charset="-120"/>
              </a:rPr>
              <a:t>Advanced Conditional Filtering</a:t>
            </a:r>
            <a:endParaRPr lang="en-US" sz="3050" dirty="0"/>
          </a:p>
        </p:txBody>
      </p:sp>
      <p:sp>
        <p:nvSpPr>
          <p:cNvPr id="3" name="Text 1"/>
          <p:cNvSpPr/>
          <p:nvPr/>
        </p:nvSpPr>
        <p:spPr>
          <a:xfrm>
            <a:off x="610672" y="1471612"/>
            <a:ext cx="13409057" cy="558403"/>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Here, we delve into more sophisticated conditional filtering techniques using Python's Pandas, allowing for precise data subsetting based on specific business logic. These snippets are designed to help you extract highly relevant data for targeted analysis.</a:t>
            </a:r>
            <a:endParaRPr lang="en-US" sz="1350" dirty="0"/>
          </a:p>
        </p:txBody>
      </p:sp>
      <p:sp>
        <p:nvSpPr>
          <p:cNvPr id="4" name="Shape 2"/>
          <p:cNvSpPr/>
          <p:nvPr/>
        </p:nvSpPr>
        <p:spPr>
          <a:xfrm>
            <a:off x="610672" y="2226231"/>
            <a:ext cx="4353401" cy="2595443"/>
          </a:xfrm>
          <a:prstGeom prst="roundRect">
            <a:avLst>
              <a:gd name="adj" fmla="val 4228"/>
            </a:avLst>
          </a:prstGeom>
          <a:solidFill>
            <a:srgbClr val="0B0C23">
              <a:alpha val="95000"/>
            </a:srgbClr>
          </a:solidFill>
          <a:ln w="22860">
            <a:solidFill>
              <a:srgbClr val="6D4562"/>
            </a:solidFill>
            <a:prstDash val="solid"/>
          </a:ln>
        </p:spPr>
      </p:sp>
      <p:sp>
        <p:nvSpPr>
          <p:cNvPr id="5" name="Shape 3"/>
          <p:cNvSpPr/>
          <p:nvPr/>
        </p:nvSpPr>
        <p:spPr>
          <a:xfrm>
            <a:off x="587812" y="2226231"/>
            <a:ext cx="91440" cy="2595443"/>
          </a:xfrm>
          <a:prstGeom prst="roundRect">
            <a:avLst>
              <a:gd name="adj" fmla="val 80149"/>
            </a:avLst>
          </a:prstGeom>
          <a:solidFill>
            <a:srgbClr val="A95B95"/>
          </a:solidFill>
          <a:ln/>
        </p:spPr>
      </p:sp>
      <p:sp>
        <p:nvSpPr>
          <p:cNvPr id="6" name="Text 4"/>
          <p:cNvSpPr/>
          <p:nvPr/>
        </p:nvSpPr>
        <p:spPr>
          <a:xfrm>
            <a:off x="876538" y="2423517"/>
            <a:ext cx="2304217" cy="242292"/>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Filter High-Value Orders</a:t>
            </a:r>
            <a:endParaRPr lang="en-US" sz="1500" dirty="0"/>
          </a:p>
        </p:txBody>
      </p:sp>
      <p:sp>
        <p:nvSpPr>
          <p:cNvPr id="7" name="Text 5"/>
          <p:cNvSpPr/>
          <p:nvPr/>
        </p:nvSpPr>
        <p:spPr>
          <a:xfrm>
            <a:off x="876538" y="2770465"/>
            <a:ext cx="3890248" cy="837605"/>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Isolates transactions where the 'Price' exceeds ₹500, useful for analysing premium purchases and customer segments.</a:t>
            </a:r>
            <a:endParaRPr lang="en-US" sz="1350" dirty="0"/>
          </a:p>
        </p:txBody>
      </p:sp>
      <p:sp>
        <p:nvSpPr>
          <p:cNvPr id="8" name="Shape 6"/>
          <p:cNvSpPr/>
          <p:nvPr/>
        </p:nvSpPr>
        <p:spPr>
          <a:xfrm>
            <a:off x="876538" y="3804285"/>
            <a:ext cx="3890248" cy="540901"/>
          </a:xfrm>
          <a:prstGeom prst="roundRect">
            <a:avLst>
              <a:gd name="adj" fmla="val 13549"/>
            </a:avLst>
          </a:prstGeom>
          <a:solidFill>
            <a:srgbClr val="181930"/>
          </a:solidFill>
          <a:ln/>
        </p:spPr>
      </p:sp>
      <p:sp>
        <p:nvSpPr>
          <p:cNvPr id="9" name="Shape 7"/>
          <p:cNvSpPr/>
          <p:nvPr/>
        </p:nvSpPr>
        <p:spPr>
          <a:xfrm>
            <a:off x="867847" y="3804285"/>
            <a:ext cx="3907631" cy="540901"/>
          </a:xfrm>
          <a:prstGeom prst="roundRect">
            <a:avLst>
              <a:gd name="adj" fmla="val 4839"/>
            </a:avLst>
          </a:prstGeom>
          <a:solidFill>
            <a:srgbClr val="181930"/>
          </a:solidFill>
          <a:ln/>
        </p:spPr>
      </p:sp>
      <p:sp>
        <p:nvSpPr>
          <p:cNvPr id="10" name="Text 8"/>
          <p:cNvSpPr/>
          <p:nvPr/>
        </p:nvSpPr>
        <p:spPr>
          <a:xfrm>
            <a:off x="1042273" y="3935135"/>
            <a:ext cx="3558778" cy="279202"/>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df[df['Price'] &gt; 500]</a:t>
            </a:r>
            <a:endParaRPr lang="en-US" sz="1350" dirty="0"/>
          </a:p>
        </p:txBody>
      </p:sp>
      <p:sp>
        <p:nvSpPr>
          <p:cNvPr id="11" name="Shape 9"/>
          <p:cNvSpPr/>
          <p:nvPr/>
        </p:nvSpPr>
        <p:spPr>
          <a:xfrm>
            <a:off x="5138499" y="2226231"/>
            <a:ext cx="4353401" cy="2595443"/>
          </a:xfrm>
          <a:prstGeom prst="roundRect">
            <a:avLst>
              <a:gd name="adj" fmla="val 4228"/>
            </a:avLst>
          </a:prstGeom>
          <a:solidFill>
            <a:srgbClr val="0B0C23">
              <a:alpha val="95000"/>
            </a:srgbClr>
          </a:solidFill>
          <a:ln w="22860">
            <a:solidFill>
              <a:srgbClr val="6D4562"/>
            </a:solidFill>
            <a:prstDash val="solid"/>
          </a:ln>
        </p:spPr>
      </p:sp>
      <p:sp>
        <p:nvSpPr>
          <p:cNvPr id="12" name="Shape 10"/>
          <p:cNvSpPr/>
          <p:nvPr/>
        </p:nvSpPr>
        <p:spPr>
          <a:xfrm>
            <a:off x="5115639" y="2226231"/>
            <a:ext cx="91440" cy="2595443"/>
          </a:xfrm>
          <a:prstGeom prst="roundRect">
            <a:avLst>
              <a:gd name="adj" fmla="val 80149"/>
            </a:avLst>
          </a:prstGeom>
          <a:solidFill>
            <a:srgbClr val="A95B95"/>
          </a:solidFill>
          <a:ln/>
        </p:spPr>
      </p:sp>
      <p:sp>
        <p:nvSpPr>
          <p:cNvPr id="13" name="Text 11"/>
          <p:cNvSpPr/>
          <p:nvPr/>
        </p:nvSpPr>
        <p:spPr>
          <a:xfrm>
            <a:off x="5404366" y="2423517"/>
            <a:ext cx="2762369" cy="242292"/>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Identify Low-Rated Feedback</a:t>
            </a:r>
            <a:endParaRPr lang="en-US" sz="1500" dirty="0"/>
          </a:p>
        </p:txBody>
      </p:sp>
      <p:sp>
        <p:nvSpPr>
          <p:cNvPr id="14" name="Text 12"/>
          <p:cNvSpPr/>
          <p:nvPr/>
        </p:nvSpPr>
        <p:spPr>
          <a:xfrm>
            <a:off x="5404366" y="2770465"/>
            <a:ext cx="3890248" cy="837605"/>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Extracts orders with a 'Feedback_Score' less than 3, pinpointing areas that require immediate attention for service improvement.</a:t>
            </a:r>
            <a:endParaRPr lang="en-US" sz="1350" dirty="0"/>
          </a:p>
        </p:txBody>
      </p:sp>
      <p:sp>
        <p:nvSpPr>
          <p:cNvPr id="15" name="Shape 13"/>
          <p:cNvSpPr/>
          <p:nvPr/>
        </p:nvSpPr>
        <p:spPr>
          <a:xfrm>
            <a:off x="5404366" y="3804285"/>
            <a:ext cx="3890248" cy="540901"/>
          </a:xfrm>
          <a:prstGeom prst="roundRect">
            <a:avLst>
              <a:gd name="adj" fmla="val 13549"/>
            </a:avLst>
          </a:prstGeom>
          <a:solidFill>
            <a:srgbClr val="181930"/>
          </a:solidFill>
          <a:ln/>
        </p:spPr>
      </p:sp>
      <p:sp>
        <p:nvSpPr>
          <p:cNvPr id="16" name="Shape 14"/>
          <p:cNvSpPr/>
          <p:nvPr/>
        </p:nvSpPr>
        <p:spPr>
          <a:xfrm>
            <a:off x="5395674" y="3804285"/>
            <a:ext cx="3907631" cy="540901"/>
          </a:xfrm>
          <a:prstGeom prst="roundRect">
            <a:avLst>
              <a:gd name="adj" fmla="val 4839"/>
            </a:avLst>
          </a:prstGeom>
          <a:solidFill>
            <a:srgbClr val="181930"/>
          </a:solidFill>
          <a:ln/>
        </p:spPr>
      </p:sp>
      <p:sp>
        <p:nvSpPr>
          <p:cNvPr id="17" name="Text 15"/>
          <p:cNvSpPr/>
          <p:nvPr/>
        </p:nvSpPr>
        <p:spPr>
          <a:xfrm>
            <a:off x="5570101" y="3935135"/>
            <a:ext cx="3558778" cy="279202"/>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df[df['Feedback_Score'] &lt; 3]</a:t>
            </a:r>
            <a:endParaRPr lang="en-US" sz="1350" dirty="0"/>
          </a:p>
        </p:txBody>
      </p:sp>
      <p:sp>
        <p:nvSpPr>
          <p:cNvPr id="18" name="Shape 16"/>
          <p:cNvSpPr/>
          <p:nvPr/>
        </p:nvSpPr>
        <p:spPr>
          <a:xfrm>
            <a:off x="9666327" y="2226231"/>
            <a:ext cx="4353401" cy="2595443"/>
          </a:xfrm>
          <a:prstGeom prst="roundRect">
            <a:avLst>
              <a:gd name="adj" fmla="val 4228"/>
            </a:avLst>
          </a:prstGeom>
          <a:solidFill>
            <a:srgbClr val="0B0C23">
              <a:alpha val="95000"/>
            </a:srgbClr>
          </a:solidFill>
          <a:ln w="22860">
            <a:solidFill>
              <a:srgbClr val="6D4562"/>
            </a:solidFill>
            <a:prstDash val="solid"/>
          </a:ln>
        </p:spPr>
      </p:sp>
      <p:sp>
        <p:nvSpPr>
          <p:cNvPr id="19" name="Shape 17"/>
          <p:cNvSpPr/>
          <p:nvPr/>
        </p:nvSpPr>
        <p:spPr>
          <a:xfrm>
            <a:off x="9643467" y="2226231"/>
            <a:ext cx="91440" cy="2595443"/>
          </a:xfrm>
          <a:prstGeom prst="roundRect">
            <a:avLst>
              <a:gd name="adj" fmla="val 80149"/>
            </a:avLst>
          </a:prstGeom>
          <a:solidFill>
            <a:srgbClr val="A95B95"/>
          </a:solidFill>
          <a:ln/>
        </p:spPr>
      </p:sp>
      <p:sp>
        <p:nvSpPr>
          <p:cNvPr id="20" name="Text 18"/>
          <p:cNvSpPr/>
          <p:nvPr/>
        </p:nvSpPr>
        <p:spPr>
          <a:xfrm>
            <a:off x="9932194" y="2423517"/>
            <a:ext cx="3007162" cy="242292"/>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Locate VIP Customer Purchases</a:t>
            </a:r>
            <a:endParaRPr lang="en-US" sz="1500" dirty="0"/>
          </a:p>
        </p:txBody>
      </p:sp>
      <p:sp>
        <p:nvSpPr>
          <p:cNvPr id="21" name="Text 19"/>
          <p:cNvSpPr/>
          <p:nvPr/>
        </p:nvSpPr>
        <p:spPr>
          <a:xfrm>
            <a:off x="9932194" y="2770465"/>
            <a:ext cx="3890248" cy="837605"/>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Filters for 'VIP' customers whose 'Total_Purchase' value surpasses ₹1000, enabling exclusive marketing or loyalty programme analysis.</a:t>
            </a:r>
            <a:endParaRPr lang="en-US" sz="1350" dirty="0"/>
          </a:p>
        </p:txBody>
      </p:sp>
      <p:sp>
        <p:nvSpPr>
          <p:cNvPr id="22" name="Shape 20"/>
          <p:cNvSpPr/>
          <p:nvPr/>
        </p:nvSpPr>
        <p:spPr>
          <a:xfrm>
            <a:off x="9932194" y="3804285"/>
            <a:ext cx="3890248" cy="820103"/>
          </a:xfrm>
          <a:prstGeom prst="roundRect">
            <a:avLst>
              <a:gd name="adj" fmla="val 8936"/>
            </a:avLst>
          </a:prstGeom>
          <a:solidFill>
            <a:srgbClr val="181930"/>
          </a:solidFill>
          <a:ln/>
        </p:spPr>
      </p:sp>
      <p:sp>
        <p:nvSpPr>
          <p:cNvPr id="23" name="Shape 21"/>
          <p:cNvSpPr/>
          <p:nvPr/>
        </p:nvSpPr>
        <p:spPr>
          <a:xfrm>
            <a:off x="9923502" y="3804285"/>
            <a:ext cx="3907631" cy="820103"/>
          </a:xfrm>
          <a:prstGeom prst="roundRect">
            <a:avLst>
              <a:gd name="adj" fmla="val 3192"/>
            </a:avLst>
          </a:prstGeom>
          <a:solidFill>
            <a:srgbClr val="181930"/>
          </a:solidFill>
          <a:ln/>
        </p:spPr>
      </p:sp>
      <p:sp>
        <p:nvSpPr>
          <p:cNvPr id="24" name="Text 22"/>
          <p:cNvSpPr/>
          <p:nvPr/>
        </p:nvSpPr>
        <p:spPr>
          <a:xfrm>
            <a:off x="10097929" y="3935135"/>
            <a:ext cx="3558778" cy="558403"/>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df[(df['Customer_Loyalty']=='VIP') &amp; (df['Total_Purchase']&gt;1000)]</a:t>
            </a:r>
            <a:endParaRPr lang="en-US" sz="1350" dirty="0"/>
          </a:p>
        </p:txBody>
      </p:sp>
      <p:sp>
        <p:nvSpPr>
          <p:cNvPr id="25" name="Shape 23"/>
          <p:cNvSpPr/>
          <p:nvPr/>
        </p:nvSpPr>
        <p:spPr>
          <a:xfrm>
            <a:off x="610672" y="4996101"/>
            <a:ext cx="4353401" cy="2595443"/>
          </a:xfrm>
          <a:prstGeom prst="roundRect">
            <a:avLst>
              <a:gd name="adj" fmla="val 4228"/>
            </a:avLst>
          </a:prstGeom>
          <a:solidFill>
            <a:srgbClr val="0B0C23">
              <a:alpha val="95000"/>
            </a:srgbClr>
          </a:solidFill>
          <a:ln w="22860">
            <a:solidFill>
              <a:srgbClr val="6D4562"/>
            </a:solidFill>
            <a:prstDash val="solid"/>
          </a:ln>
        </p:spPr>
      </p:sp>
      <p:sp>
        <p:nvSpPr>
          <p:cNvPr id="26" name="Shape 24"/>
          <p:cNvSpPr/>
          <p:nvPr/>
        </p:nvSpPr>
        <p:spPr>
          <a:xfrm>
            <a:off x="587812" y="4996101"/>
            <a:ext cx="91440" cy="2595443"/>
          </a:xfrm>
          <a:prstGeom prst="roundRect">
            <a:avLst>
              <a:gd name="adj" fmla="val 80149"/>
            </a:avLst>
          </a:prstGeom>
          <a:solidFill>
            <a:srgbClr val="A95B95"/>
          </a:solidFill>
          <a:ln/>
        </p:spPr>
      </p:sp>
      <p:sp>
        <p:nvSpPr>
          <p:cNvPr id="27" name="Text 25"/>
          <p:cNvSpPr/>
          <p:nvPr/>
        </p:nvSpPr>
        <p:spPr>
          <a:xfrm>
            <a:off x="876538" y="5193387"/>
            <a:ext cx="3168491" cy="242292"/>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Monitor Banned Account Activity</a:t>
            </a:r>
            <a:endParaRPr lang="en-US" sz="1500" dirty="0"/>
          </a:p>
        </p:txBody>
      </p:sp>
      <p:sp>
        <p:nvSpPr>
          <p:cNvPr id="28" name="Text 26"/>
          <p:cNvSpPr/>
          <p:nvPr/>
        </p:nvSpPr>
        <p:spPr>
          <a:xfrm>
            <a:off x="876538" y="5540335"/>
            <a:ext cx="3890248" cy="837605"/>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Retrieves all orders placed by accounts with 'Account_Status' marked as "Banned", crucial for fraud detection or compliance checks.</a:t>
            </a:r>
            <a:endParaRPr lang="en-US" sz="1350" dirty="0"/>
          </a:p>
        </p:txBody>
      </p:sp>
      <p:sp>
        <p:nvSpPr>
          <p:cNvPr id="29" name="Shape 27"/>
          <p:cNvSpPr/>
          <p:nvPr/>
        </p:nvSpPr>
        <p:spPr>
          <a:xfrm>
            <a:off x="876538" y="6574155"/>
            <a:ext cx="3890248" cy="540901"/>
          </a:xfrm>
          <a:prstGeom prst="roundRect">
            <a:avLst>
              <a:gd name="adj" fmla="val 13549"/>
            </a:avLst>
          </a:prstGeom>
          <a:solidFill>
            <a:srgbClr val="181930"/>
          </a:solidFill>
          <a:ln/>
        </p:spPr>
      </p:sp>
      <p:sp>
        <p:nvSpPr>
          <p:cNvPr id="30" name="Shape 28"/>
          <p:cNvSpPr/>
          <p:nvPr/>
        </p:nvSpPr>
        <p:spPr>
          <a:xfrm>
            <a:off x="867847" y="6574155"/>
            <a:ext cx="3907631" cy="540901"/>
          </a:xfrm>
          <a:prstGeom prst="roundRect">
            <a:avLst>
              <a:gd name="adj" fmla="val 4839"/>
            </a:avLst>
          </a:prstGeom>
          <a:solidFill>
            <a:srgbClr val="181930"/>
          </a:solidFill>
          <a:ln/>
        </p:spPr>
      </p:sp>
      <p:sp>
        <p:nvSpPr>
          <p:cNvPr id="31" name="Text 29"/>
          <p:cNvSpPr/>
          <p:nvPr/>
        </p:nvSpPr>
        <p:spPr>
          <a:xfrm>
            <a:off x="1042273" y="6705005"/>
            <a:ext cx="3558778" cy="279202"/>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df[df['Account_Status']=='Banned']</a:t>
            </a:r>
            <a:endParaRPr lang="en-US" sz="1350" dirty="0"/>
          </a:p>
        </p:txBody>
      </p:sp>
      <p:sp>
        <p:nvSpPr>
          <p:cNvPr id="32" name="Shape 30"/>
          <p:cNvSpPr/>
          <p:nvPr/>
        </p:nvSpPr>
        <p:spPr>
          <a:xfrm>
            <a:off x="5138499" y="4996101"/>
            <a:ext cx="4353401" cy="2595443"/>
          </a:xfrm>
          <a:prstGeom prst="roundRect">
            <a:avLst>
              <a:gd name="adj" fmla="val 4228"/>
            </a:avLst>
          </a:prstGeom>
          <a:solidFill>
            <a:srgbClr val="0B0C23">
              <a:alpha val="95000"/>
            </a:srgbClr>
          </a:solidFill>
          <a:ln w="22860">
            <a:solidFill>
              <a:srgbClr val="6D4562"/>
            </a:solidFill>
            <a:prstDash val="solid"/>
          </a:ln>
        </p:spPr>
      </p:sp>
      <p:sp>
        <p:nvSpPr>
          <p:cNvPr id="33" name="Shape 31"/>
          <p:cNvSpPr/>
          <p:nvPr/>
        </p:nvSpPr>
        <p:spPr>
          <a:xfrm>
            <a:off x="5115639" y="4996101"/>
            <a:ext cx="91440" cy="2595443"/>
          </a:xfrm>
          <a:prstGeom prst="roundRect">
            <a:avLst>
              <a:gd name="adj" fmla="val 80149"/>
            </a:avLst>
          </a:prstGeom>
          <a:solidFill>
            <a:srgbClr val="A95B95"/>
          </a:solidFill>
          <a:ln/>
        </p:spPr>
      </p:sp>
      <p:sp>
        <p:nvSpPr>
          <p:cNvPr id="34" name="Text 32"/>
          <p:cNvSpPr/>
          <p:nvPr/>
        </p:nvSpPr>
        <p:spPr>
          <a:xfrm>
            <a:off x="5404366" y="5193387"/>
            <a:ext cx="2455902" cy="242292"/>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Detect Delayed Deliveries</a:t>
            </a:r>
            <a:endParaRPr lang="en-US" sz="1500" dirty="0"/>
          </a:p>
        </p:txBody>
      </p:sp>
      <p:sp>
        <p:nvSpPr>
          <p:cNvPr id="35" name="Text 33"/>
          <p:cNvSpPr/>
          <p:nvPr/>
        </p:nvSpPr>
        <p:spPr>
          <a:xfrm>
            <a:off x="5404366" y="5540335"/>
            <a:ext cx="3890248" cy="837605"/>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Identifies orders where the delivery date is more than 7 days after the purchase date, highlighting potential logistical issues.</a:t>
            </a:r>
            <a:endParaRPr lang="en-US" sz="1350" dirty="0"/>
          </a:p>
        </p:txBody>
      </p:sp>
      <p:sp>
        <p:nvSpPr>
          <p:cNvPr id="36" name="Shape 34"/>
          <p:cNvSpPr/>
          <p:nvPr/>
        </p:nvSpPr>
        <p:spPr>
          <a:xfrm>
            <a:off x="5404366" y="6574155"/>
            <a:ext cx="3890248" cy="820103"/>
          </a:xfrm>
          <a:prstGeom prst="roundRect">
            <a:avLst>
              <a:gd name="adj" fmla="val 8936"/>
            </a:avLst>
          </a:prstGeom>
          <a:solidFill>
            <a:srgbClr val="181930"/>
          </a:solidFill>
          <a:ln/>
        </p:spPr>
      </p:sp>
      <p:sp>
        <p:nvSpPr>
          <p:cNvPr id="37" name="Shape 35"/>
          <p:cNvSpPr/>
          <p:nvPr/>
        </p:nvSpPr>
        <p:spPr>
          <a:xfrm>
            <a:off x="5395674" y="6574155"/>
            <a:ext cx="3907631" cy="820103"/>
          </a:xfrm>
          <a:prstGeom prst="roundRect">
            <a:avLst>
              <a:gd name="adj" fmla="val 3192"/>
            </a:avLst>
          </a:prstGeom>
          <a:solidFill>
            <a:srgbClr val="181930"/>
          </a:solidFill>
          <a:ln/>
        </p:spPr>
      </p:sp>
      <p:sp>
        <p:nvSpPr>
          <p:cNvPr id="38" name="Text 36"/>
          <p:cNvSpPr/>
          <p:nvPr/>
        </p:nvSpPr>
        <p:spPr>
          <a:xfrm>
            <a:off x="5570101" y="6705005"/>
            <a:ext cx="3558778" cy="558403"/>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df[(df['Delivery_Date'] - df['Purchase_Date']).dt.days &gt; 7]</a:t>
            </a:r>
            <a:endParaRPr lang="en-US" sz="1350" dirty="0"/>
          </a:p>
        </p:txBody>
      </p:sp>
      <p:sp>
        <p:nvSpPr>
          <p:cNvPr id="39" name="Rectangle 38"/>
          <p:cNvSpPr/>
          <p:nvPr/>
        </p:nvSpPr>
        <p:spPr>
          <a:xfrm>
            <a:off x="12381186" y="7394258"/>
            <a:ext cx="2249214" cy="777766"/>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31959" y="339447"/>
            <a:ext cx="7215188"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Advanced Conditional Filtering: Practical Applications</a:t>
            </a:r>
            <a:endParaRPr lang="en-US" sz="2150" dirty="0"/>
          </a:p>
        </p:txBody>
      </p:sp>
      <p:sp>
        <p:nvSpPr>
          <p:cNvPr id="3" name="Text 1"/>
          <p:cNvSpPr/>
          <p:nvPr/>
        </p:nvSpPr>
        <p:spPr>
          <a:xfrm>
            <a:off x="431959" y="929164"/>
            <a:ext cx="13766483" cy="395049"/>
          </a:xfrm>
          <a:prstGeom prst="rect">
            <a:avLst/>
          </a:prstGeom>
          <a:noFill/>
          <a:ln/>
        </p:spPr>
        <p:txBody>
          <a:bodyPr wrap="squar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We continue exploring advanced conditional filtering, providing practical examples of how to segment and extract specific data subsets using Python's Pandas. These examples highlight real-world scenarios where precise data selection is crucial for analysis and decision-making.</a:t>
            </a:r>
            <a:endParaRPr lang="en-US" sz="950" dirty="0"/>
          </a:p>
        </p:txBody>
      </p:sp>
      <p:sp>
        <p:nvSpPr>
          <p:cNvPr id="4" name="Shape 2"/>
          <p:cNvSpPr/>
          <p:nvPr/>
        </p:nvSpPr>
        <p:spPr>
          <a:xfrm>
            <a:off x="431959" y="1463040"/>
            <a:ext cx="493752" cy="1211104"/>
          </a:xfrm>
          <a:prstGeom prst="roundRect">
            <a:avLst>
              <a:gd name="adj" fmla="val 360017"/>
            </a:avLst>
          </a:prstGeom>
          <a:solidFill>
            <a:srgbClr val="542C49"/>
          </a:solidFill>
          <a:ln w="7620">
            <a:solidFill>
              <a:srgbClr val="6D4562"/>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86264" y="1975961"/>
            <a:ext cx="185142" cy="185142"/>
          </a:xfrm>
          <a:prstGeom prst="rect">
            <a:avLst/>
          </a:prstGeom>
        </p:spPr>
      </p:pic>
      <p:sp>
        <p:nvSpPr>
          <p:cNvPr id="6" name="Text 3"/>
          <p:cNvSpPr/>
          <p:nvPr/>
        </p:nvSpPr>
        <p:spPr>
          <a:xfrm>
            <a:off x="1049060" y="1586389"/>
            <a:ext cx="1634609"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Products in "Electronics"</a:t>
            </a:r>
            <a:endParaRPr lang="en-US" sz="1050" dirty="0"/>
          </a:p>
        </p:txBody>
      </p:sp>
      <p:sp>
        <p:nvSpPr>
          <p:cNvPr id="7" name="Text 4"/>
          <p:cNvSpPr/>
          <p:nvPr/>
        </p:nvSpPr>
        <p:spPr>
          <a:xfrm>
            <a:off x="1049060" y="1831896"/>
            <a:ext cx="1314938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Identifies all products categorised under 'Electronics', useful for category-specific analysis or inventory management.</a:t>
            </a:r>
            <a:endParaRPr lang="en-US" sz="950" dirty="0"/>
          </a:p>
        </p:txBody>
      </p:sp>
      <p:sp>
        <p:nvSpPr>
          <p:cNvPr id="8" name="Shape 5"/>
          <p:cNvSpPr/>
          <p:nvPr/>
        </p:nvSpPr>
        <p:spPr>
          <a:xfrm>
            <a:off x="1049060" y="2168247"/>
            <a:ext cx="13149382" cy="382548"/>
          </a:xfrm>
          <a:prstGeom prst="roundRect">
            <a:avLst>
              <a:gd name="adj" fmla="val 13553"/>
            </a:avLst>
          </a:prstGeom>
          <a:solidFill>
            <a:srgbClr val="181930"/>
          </a:solidFill>
          <a:ln/>
        </p:spPr>
      </p:sp>
      <p:sp>
        <p:nvSpPr>
          <p:cNvPr id="9" name="Shape 6"/>
          <p:cNvSpPr/>
          <p:nvPr/>
        </p:nvSpPr>
        <p:spPr>
          <a:xfrm>
            <a:off x="1042988" y="2168247"/>
            <a:ext cx="13161526" cy="382548"/>
          </a:xfrm>
          <a:prstGeom prst="roundRect">
            <a:avLst>
              <a:gd name="adj" fmla="val 4840"/>
            </a:avLst>
          </a:prstGeom>
          <a:solidFill>
            <a:srgbClr val="181930"/>
          </a:solidFill>
          <a:ln/>
        </p:spPr>
      </p:sp>
      <p:sp>
        <p:nvSpPr>
          <p:cNvPr id="10" name="Text 7"/>
          <p:cNvSpPr/>
          <p:nvPr/>
        </p:nvSpPr>
        <p:spPr>
          <a:xfrm>
            <a:off x="1166336" y="2260759"/>
            <a:ext cx="1291482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df[df['Category']=='Electronics']</a:t>
            </a:r>
            <a:endParaRPr lang="en-US" sz="950" dirty="0"/>
          </a:p>
        </p:txBody>
      </p:sp>
      <p:sp>
        <p:nvSpPr>
          <p:cNvPr id="11" name="Shape 8"/>
          <p:cNvSpPr/>
          <p:nvPr/>
        </p:nvSpPr>
        <p:spPr>
          <a:xfrm>
            <a:off x="431959" y="2797493"/>
            <a:ext cx="493752" cy="1211104"/>
          </a:xfrm>
          <a:prstGeom prst="roundRect">
            <a:avLst>
              <a:gd name="adj" fmla="val 360017"/>
            </a:avLst>
          </a:prstGeom>
          <a:solidFill>
            <a:srgbClr val="542C49"/>
          </a:solidFill>
          <a:ln w="7620">
            <a:solidFill>
              <a:srgbClr val="6D4562"/>
            </a:solidFill>
            <a:prstDash val="solid"/>
          </a:ln>
        </p:spPr>
      </p:sp>
      <p:pic>
        <p:nvPicPr>
          <p:cNvPr id="12"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86264" y="3310414"/>
            <a:ext cx="185142" cy="185142"/>
          </a:xfrm>
          <a:prstGeom prst="rect">
            <a:avLst/>
          </a:prstGeom>
        </p:spPr>
      </p:pic>
      <p:sp>
        <p:nvSpPr>
          <p:cNvPr id="13" name="Text 9"/>
          <p:cNvSpPr/>
          <p:nvPr/>
        </p:nvSpPr>
        <p:spPr>
          <a:xfrm>
            <a:off x="1049060" y="2920841"/>
            <a:ext cx="1442561"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Customers from India</a:t>
            </a:r>
            <a:endParaRPr lang="en-US" sz="1050" dirty="0"/>
          </a:p>
        </p:txBody>
      </p:sp>
      <p:sp>
        <p:nvSpPr>
          <p:cNvPr id="14" name="Text 10"/>
          <p:cNvSpPr/>
          <p:nvPr/>
        </p:nvSpPr>
        <p:spPr>
          <a:xfrm>
            <a:off x="1049060" y="3166348"/>
            <a:ext cx="1314938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Filters the dataset to show only customers located in India, enabling region-specific marketing or sales performance reviews.</a:t>
            </a:r>
            <a:endParaRPr lang="en-US" sz="950" dirty="0"/>
          </a:p>
        </p:txBody>
      </p:sp>
      <p:sp>
        <p:nvSpPr>
          <p:cNvPr id="15" name="Shape 11"/>
          <p:cNvSpPr/>
          <p:nvPr/>
        </p:nvSpPr>
        <p:spPr>
          <a:xfrm>
            <a:off x="1049060" y="3502700"/>
            <a:ext cx="13149382" cy="382548"/>
          </a:xfrm>
          <a:prstGeom prst="roundRect">
            <a:avLst>
              <a:gd name="adj" fmla="val 13553"/>
            </a:avLst>
          </a:prstGeom>
          <a:solidFill>
            <a:srgbClr val="181930"/>
          </a:solidFill>
          <a:ln/>
        </p:spPr>
      </p:sp>
      <p:sp>
        <p:nvSpPr>
          <p:cNvPr id="16" name="Shape 12"/>
          <p:cNvSpPr/>
          <p:nvPr/>
        </p:nvSpPr>
        <p:spPr>
          <a:xfrm>
            <a:off x="1042988" y="3502700"/>
            <a:ext cx="13161526" cy="382548"/>
          </a:xfrm>
          <a:prstGeom prst="roundRect">
            <a:avLst>
              <a:gd name="adj" fmla="val 4840"/>
            </a:avLst>
          </a:prstGeom>
          <a:solidFill>
            <a:srgbClr val="181930"/>
          </a:solidFill>
          <a:ln/>
        </p:spPr>
      </p:sp>
      <p:sp>
        <p:nvSpPr>
          <p:cNvPr id="17" name="Text 13"/>
          <p:cNvSpPr/>
          <p:nvPr/>
        </p:nvSpPr>
        <p:spPr>
          <a:xfrm>
            <a:off x="1166336" y="3595211"/>
            <a:ext cx="1291482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df[df['Country']=='India']</a:t>
            </a:r>
            <a:endParaRPr lang="en-US" sz="950" dirty="0"/>
          </a:p>
        </p:txBody>
      </p:sp>
      <p:sp>
        <p:nvSpPr>
          <p:cNvPr id="18" name="Shape 14"/>
          <p:cNvSpPr/>
          <p:nvPr/>
        </p:nvSpPr>
        <p:spPr>
          <a:xfrm>
            <a:off x="431959" y="4131945"/>
            <a:ext cx="493752" cy="1211104"/>
          </a:xfrm>
          <a:prstGeom prst="roundRect">
            <a:avLst>
              <a:gd name="adj" fmla="val 360017"/>
            </a:avLst>
          </a:prstGeom>
          <a:solidFill>
            <a:srgbClr val="542C49"/>
          </a:solidFill>
          <a:ln w="7620">
            <a:solidFill>
              <a:srgbClr val="6D4562"/>
            </a:solidFill>
            <a:prstDash val="solid"/>
          </a:ln>
        </p:spPr>
      </p:sp>
      <p:pic>
        <p:nvPicPr>
          <p:cNvPr id="19"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586264" y="4644866"/>
            <a:ext cx="185142" cy="185142"/>
          </a:xfrm>
          <a:prstGeom prst="rect">
            <a:avLst/>
          </a:prstGeom>
        </p:spPr>
      </p:pic>
      <p:sp>
        <p:nvSpPr>
          <p:cNvPr id="20" name="Text 15"/>
          <p:cNvSpPr/>
          <p:nvPr/>
        </p:nvSpPr>
        <p:spPr>
          <a:xfrm>
            <a:off x="1049060" y="4255294"/>
            <a:ext cx="1871901"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Orders where Quantity &gt; 10</a:t>
            </a:r>
            <a:endParaRPr lang="en-US" sz="1050" dirty="0"/>
          </a:p>
        </p:txBody>
      </p:sp>
      <p:sp>
        <p:nvSpPr>
          <p:cNvPr id="21" name="Text 16"/>
          <p:cNvSpPr/>
          <p:nvPr/>
        </p:nvSpPr>
        <p:spPr>
          <a:xfrm>
            <a:off x="1049060" y="4500801"/>
            <a:ext cx="1314938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Highlights orders with a quantity greater than 10, useful for identifying bulk purchases or popular products.</a:t>
            </a:r>
            <a:endParaRPr lang="en-US" sz="950" dirty="0"/>
          </a:p>
        </p:txBody>
      </p:sp>
      <p:sp>
        <p:nvSpPr>
          <p:cNvPr id="22" name="Shape 17"/>
          <p:cNvSpPr/>
          <p:nvPr/>
        </p:nvSpPr>
        <p:spPr>
          <a:xfrm>
            <a:off x="1049060" y="4837152"/>
            <a:ext cx="13149382" cy="382548"/>
          </a:xfrm>
          <a:prstGeom prst="roundRect">
            <a:avLst>
              <a:gd name="adj" fmla="val 13553"/>
            </a:avLst>
          </a:prstGeom>
          <a:solidFill>
            <a:srgbClr val="181930"/>
          </a:solidFill>
          <a:ln/>
        </p:spPr>
      </p:sp>
      <p:sp>
        <p:nvSpPr>
          <p:cNvPr id="23" name="Shape 18"/>
          <p:cNvSpPr/>
          <p:nvPr/>
        </p:nvSpPr>
        <p:spPr>
          <a:xfrm>
            <a:off x="1042988" y="4837152"/>
            <a:ext cx="13161526" cy="382548"/>
          </a:xfrm>
          <a:prstGeom prst="roundRect">
            <a:avLst>
              <a:gd name="adj" fmla="val 4840"/>
            </a:avLst>
          </a:prstGeom>
          <a:solidFill>
            <a:srgbClr val="181930"/>
          </a:solidFill>
          <a:ln/>
        </p:spPr>
      </p:sp>
      <p:sp>
        <p:nvSpPr>
          <p:cNvPr id="24" name="Text 19"/>
          <p:cNvSpPr/>
          <p:nvPr/>
        </p:nvSpPr>
        <p:spPr>
          <a:xfrm>
            <a:off x="1166336" y="4929664"/>
            <a:ext cx="1291482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df[df['Quantity'] &gt; 10]</a:t>
            </a:r>
            <a:endParaRPr lang="en-US" sz="950" dirty="0"/>
          </a:p>
        </p:txBody>
      </p:sp>
      <p:sp>
        <p:nvSpPr>
          <p:cNvPr id="25" name="Shape 20"/>
          <p:cNvSpPr/>
          <p:nvPr/>
        </p:nvSpPr>
        <p:spPr>
          <a:xfrm>
            <a:off x="431959" y="5466398"/>
            <a:ext cx="493752" cy="1211104"/>
          </a:xfrm>
          <a:prstGeom prst="roundRect">
            <a:avLst>
              <a:gd name="adj" fmla="val 360017"/>
            </a:avLst>
          </a:prstGeom>
          <a:solidFill>
            <a:srgbClr val="542C49"/>
          </a:solidFill>
          <a:ln w="7620">
            <a:solidFill>
              <a:srgbClr val="6D4562"/>
            </a:solidFill>
            <a:prstDash val="solid"/>
          </a:ln>
        </p:spPr>
      </p:sp>
      <p:pic>
        <p:nvPicPr>
          <p:cNvPr id="26"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586264" y="5979319"/>
            <a:ext cx="185142" cy="185142"/>
          </a:xfrm>
          <a:prstGeom prst="rect">
            <a:avLst/>
          </a:prstGeom>
        </p:spPr>
      </p:pic>
      <p:sp>
        <p:nvSpPr>
          <p:cNvPr id="27" name="Text 21"/>
          <p:cNvSpPr/>
          <p:nvPr/>
        </p:nvSpPr>
        <p:spPr>
          <a:xfrm>
            <a:off x="1049060" y="5589746"/>
            <a:ext cx="1903928"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Orders where Discount &gt; 50</a:t>
            </a:r>
            <a:endParaRPr lang="en-US" sz="1050" dirty="0"/>
          </a:p>
        </p:txBody>
      </p:sp>
      <p:sp>
        <p:nvSpPr>
          <p:cNvPr id="28" name="Text 22"/>
          <p:cNvSpPr/>
          <p:nvPr/>
        </p:nvSpPr>
        <p:spPr>
          <a:xfrm>
            <a:off x="1049060" y="5835253"/>
            <a:ext cx="1314938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Extracts transactions where the discount applied is greater than ₹50, to analyse the impact and effectiveness of promotions.</a:t>
            </a:r>
            <a:endParaRPr lang="en-US" sz="950" dirty="0"/>
          </a:p>
        </p:txBody>
      </p:sp>
      <p:sp>
        <p:nvSpPr>
          <p:cNvPr id="29" name="Shape 23"/>
          <p:cNvSpPr/>
          <p:nvPr/>
        </p:nvSpPr>
        <p:spPr>
          <a:xfrm>
            <a:off x="1049060" y="6171605"/>
            <a:ext cx="13149382" cy="382548"/>
          </a:xfrm>
          <a:prstGeom prst="roundRect">
            <a:avLst>
              <a:gd name="adj" fmla="val 13553"/>
            </a:avLst>
          </a:prstGeom>
          <a:solidFill>
            <a:srgbClr val="181930"/>
          </a:solidFill>
          <a:ln/>
        </p:spPr>
      </p:sp>
      <p:sp>
        <p:nvSpPr>
          <p:cNvPr id="30" name="Shape 24"/>
          <p:cNvSpPr/>
          <p:nvPr/>
        </p:nvSpPr>
        <p:spPr>
          <a:xfrm>
            <a:off x="1042988" y="6171605"/>
            <a:ext cx="13161526" cy="382548"/>
          </a:xfrm>
          <a:prstGeom prst="roundRect">
            <a:avLst>
              <a:gd name="adj" fmla="val 4840"/>
            </a:avLst>
          </a:prstGeom>
          <a:solidFill>
            <a:srgbClr val="181930"/>
          </a:solidFill>
          <a:ln/>
        </p:spPr>
      </p:sp>
      <p:sp>
        <p:nvSpPr>
          <p:cNvPr id="31" name="Text 25"/>
          <p:cNvSpPr/>
          <p:nvPr/>
        </p:nvSpPr>
        <p:spPr>
          <a:xfrm>
            <a:off x="1166336" y="6264116"/>
            <a:ext cx="1291482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df[df['Discount'] &gt; 50]</a:t>
            </a:r>
            <a:endParaRPr lang="en-US" sz="950" dirty="0"/>
          </a:p>
        </p:txBody>
      </p:sp>
      <p:sp>
        <p:nvSpPr>
          <p:cNvPr id="32" name="Shape 26"/>
          <p:cNvSpPr/>
          <p:nvPr/>
        </p:nvSpPr>
        <p:spPr>
          <a:xfrm>
            <a:off x="431959" y="6800850"/>
            <a:ext cx="493752" cy="1211104"/>
          </a:xfrm>
          <a:prstGeom prst="roundRect">
            <a:avLst>
              <a:gd name="adj" fmla="val 360017"/>
            </a:avLst>
          </a:prstGeom>
          <a:solidFill>
            <a:srgbClr val="542C49"/>
          </a:solidFill>
          <a:ln w="7620">
            <a:solidFill>
              <a:srgbClr val="6D4562"/>
            </a:solidFill>
            <a:prstDash val="solid"/>
          </a:ln>
        </p:spPr>
      </p:sp>
      <p:pic>
        <p:nvPicPr>
          <p:cNvPr id="33" name="Image 4" descr="preencoded.png"/>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586264" y="7313771"/>
            <a:ext cx="185142" cy="185142"/>
          </a:xfrm>
          <a:prstGeom prst="rect">
            <a:avLst/>
          </a:prstGeom>
        </p:spPr>
      </p:pic>
      <p:sp>
        <p:nvSpPr>
          <p:cNvPr id="34" name="Text 27"/>
          <p:cNvSpPr/>
          <p:nvPr/>
        </p:nvSpPr>
        <p:spPr>
          <a:xfrm>
            <a:off x="1049060" y="6924199"/>
            <a:ext cx="1614726"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High-Value Transactions</a:t>
            </a:r>
            <a:endParaRPr lang="en-US" sz="1050" dirty="0"/>
          </a:p>
        </p:txBody>
      </p:sp>
      <p:sp>
        <p:nvSpPr>
          <p:cNvPr id="35" name="Text 28"/>
          <p:cNvSpPr/>
          <p:nvPr/>
        </p:nvSpPr>
        <p:spPr>
          <a:xfrm>
            <a:off x="1049060" y="7169706"/>
            <a:ext cx="1314938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Pinpoints orders where the total value (Price * Quantity) exceeds ₹1000, crucial for identifying premium sales and customer segments.</a:t>
            </a:r>
            <a:endParaRPr lang="en-US" sz="950" dirty="0"/>
          </a:p>
        </p:txBody>
      </p:sp>
      <p:sp>
        <p:nvSpPr>
          <p:cNvPr id="36" name="Shape 29"/>
          <p:cNvSpPr/>
          <p:nvPr/>
        </p:nvSpPr>
        <p:spPr>
          <a:xfrm>
            <a:off x="1049060" y="7506057"/>
            <a:ext cx="13149382" cy="382548"/>
          </a:xfrm>
          <a:prstGeom prst="roundRect">
            <a:avLst>
              <a:gd name="adj" fmla="val 13553"/>
            </a:avLst>
          </a:prstGeom>
          <a:solidFill>
            <a:srgbClr val="181930"/>
          </a:solidFill>
          <a:ln/>
        </p:spPr>
      </p:sp>
      <p:sp>
        <p:nvSpPr>
          <p:cNvPr id="37" name="Shape 30"/>
          <p:cNvSpPr/>
          <p:nvPr/>
        </p:nvSpPr>
        <p:spPr>
          <a:xfrm>
            <a:off x="1042988" y="7506057"/>
            <a:ext cx="13161526" cy="382548"/>
          </a:xfrm>
          <a:prstGeom prst="roundRect">
            <a:avLst>
              <a:gd name="adj" fmla="val 4840"/>
            </a:avLst>
          </a:prstGeom>
          <a:solidFill>
            <a:srgbClr val="181930"/>
          </a:solidFill>
          <a:ln/>
        </p:spPr>
      </p:sp>
      <p:sp>
        <p:nvSpPr>
          <p:cNvPr id="38" name="Text 31"/>
          <p:cNvSpPr/>
          <p:nvPr/>
        </p:nvSpPr>
        <p:spPr>
          <a:xfrm>
            <a:off x="1166336" y="7598569"/>
            <a:ext cx="1291482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df[df['Price']*df['Quantity'] &gt; 1000]</a:t>
            </a:r>
            <a:endParaRPr lang="en-US" sz="950" dirty="0"/>
          </a:p>
        </p:txBody>
      </p:sp>
      <p:sp>
        <p:nvSpPr>
          <p:cNvPr id="39" name="Rectangle 38"/>
          <p:cNvSpPr/>
          <p:nvPr/>
        </p:nvSpPr>
        <p:spPr>
          <a:xfrm>
            <a:off x="12381186" y="7888605"/>
            <a:ext cx="2249214" cy="240233"/>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
        <p:nvSpPr>
          <p:cNvPr id="40" name="Rectangle 39"/>
          <p:cNvSpPr/>
          <p:nvPr/>
        </p:nvSpPr>
        <p:spPr>
          <a:xfrm>
            <a:off x="14204514" y="7248106"/>
            <a:ext cx="425886" cy="777766"/>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46854" y="676275"/>
            <a:ext cx="7440573" cy="434102"/>
          </a:xfrm>
          <a:prstGeom prst="rect">
            <a:avLst/>
          </a:prstGeom>
          <a:noFill/>
          <a:ln/>
        </p:spPr>
        <p:txBody>
          <a:bodyPr wrap="none" lIns="0" tIns="0" rIns="0" bIns="0" rtlCol="0" anchor="t"/>
          <a:lstStyle/>
          <a:p>
            <a:pPr marL="0" indent="0" algn="l">
              <a:lnSpc>
                <a:spcPts val="3400"/>
              </a:lnSpc>
              <a:buNone/>
            </a:pPr>
            <a:r>
              <a:rPr lang="en-US" sz="2700" dirty="0">
                <a:solidFill>
                  <a:srgbClr val="C6BFEE"/>
                </a:solidFill>
                <a:latin typeface="Prompt Medium" pitchFamily="34" charset="0"/>
                <a:ea typeface="Prompt Medium" pitchFamily="34" charset="-122"/>
                <a:cs typeface="Prompt Medium" pitchFamily="34" charset="-120"/>
              </a:rPr>
              <a:t>Data Integration &amp; Aggregation Techniques</a:t>
            </a:r>
            <a:endParaRPr lang="en-US" sz="2700" dirty="0"/>
          </a:p>
        </p:txBody>
      </p:sp>
      <p:sp>
        <p:nvSpPr>
          <p:cNvPr id="3" name="Text 1"/>
          <p:cNvSpPr/>
          <p:nvPr/>
        </p:nvSpPr>
        <p:spPr>
          <a:xfrm>
            <a:off x="546854" y="1422797"/>
            <a:ext cx="13536692" cy="499824"/>
          </a:xfrm>
          <a:prstGeom prst="rect">
            <a:avLst/>
          </a:prstGeom>
          <a:noFill/>
          <a:ln/>
        </p:spPr>
        <p:txBody>
          <a:bodyPr wrap="square" lIns="0" tIns="0" rIns="0" bIns="0" rtlCol="0" anchor="t"/>
          <a:lstStyle/>
          <a:p>
            <a:pPr marL="0" indent="0" algn="l">
              <a:lnSpc>
                <a:spcPts val="1950"/>
              </a:lnSpc>
              <a:buNone/>
            </a:pPr>
            <a:r>
              <a:rPr lang="en-US" sz="1200" dirty="0">
                <a:solidFill>
                  <a:srgbClr val="DAD8E9"/>
                </a:solidFill>
                <a:latin typeface="Mukta Light" pitchFamily="34" charset="0"/>
                <a:ea typeface="Mukta Light" pitchFamily="34" charset="-122"/>
                <a:cs typeface="Mukta Light" pitchFamily="34" charset="-120"/>
              </a:rPr>
              <a:t>Beyond filtering, effective data preprocessing often involves combining disparate datasets and performing aggregations to derive meaningful insights. Here, we demonstrate advanced Pandas operations for merging tables and calculating summary statistics.</a:t>
            </a:r>
            <a:endParaRPr lang="en-US" sz="1200" dirty="0"/>
          </a:p>
        </p:txBody>
      </p:sp>
      <p:sp>
        <p:nvSpPr>
          <p:cNvPr id="4" name="Shape 2"/>
          <p:cNvSpPr/>
          <p:nvPr/>
        </p:nvSpPr>
        <p:spPr>
          <a:xfrm>
            <a:off x="546854" y="2332673"/>
            <a:ext cx="4408051" cy="2789873"/>
          </a:xfrm>
          <a:prstGeom prst="roundRect">
            <a:avLst>
              <a:gd name="adj" fmla="val 3933"/>
            </a:avLst>
          </a:prstGeom>
          <a:solidFill>
            <a:srgbClr val="0B0C23">
              <a:alpha val="95000"/>
            </a:srgbClr>
          </a:solidFill>
          <a:ln/>
        </p:spPr>
      </p:sp>
      <p:sp>
        <p:nvSpPr>
          <p:cNvPr id="5" name="Shape 3"/>
          <p:cNvSpPr/>
          <p:nvPr/>
        </p:nvSpPr>
        <p:spPr>
          <a:xfrm>
            <a:off x="546854" y="2309813"/>
            <a:ext cx="4408051" cy="91440"/>
          </a:xfrm>
          <a:prstGeom prst="roundRect">
            <a:avLst>
              <a:gd name="adj" fmla="val 71776"/>
            </a:avLst>
          </a:prstGeom>
          <a:solidFill>
            <a:srgbClr val="A95B95"/>
          </a:solidFill>
          <a:ln/>
        </p:spPr>
      </p:sp>
      <p:sp>
        <p:nvSpPr>
          <p:cNvPr id="6" name="Shape 4"/>
          <p:cNvSpPr/>
          <p:nvPr/>
        </p:nvSpPr>
        <p:spPr>
          <a:xfrm>
            <a:off x="2516445" y="2098358"/>
            <a:ext cx="468749" cy="468749"/>
          </a:xfrm>
          <a:prstGeom prst="roundRect">
            <a:avLst>
              <a:gd name="adj" fmla="val 195072"/>
            </a:avLst>
          </a:prstGeom>
          <a:solidFill>
            <a:srgbClr val="A95B95"/>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657058" y="2238970"/>
            <a:ext cx="187404" cy="187404"/>
          </a:xfrm>
          <a:prstGeom prst="rect">
            <a:avLst/>
          </a:prstGeom>
        </p:spPr>
      </p:pic>
      <p:sp>
        <p:nvSpPr>
          <p:cNvPr id="8" name="Text 5"/>
          <p:cNvSpPr/>
          <p:nvPr/>
        </p:nvSpPr>
        <p:spPr>
          <a:xfrm>
            <a:off x="725924" y="2723317"/>
            <a:ext cx="2719030" cy="216932"/>
          </a:xfrm>
          <a:prstGeom prst="rect">
            <a:avLst/>
          </a:prstGeom>
          <a:noFill/>
          <a:ln/>
        </p:spPr>
        <p:txBody>
          <a:bodyPr wrap="none" lIns="0" tIns="0" rIns="0" bIns="0" rtlCol="0" anchor="t"/>
          <a:lstStyle/>
          <a:p>
            <a:pPr marL="0" indent="0" algn="l">
              <a:lnSpc>
                <a:spcPts val="1700"/>
              </a:lnSpc>
              <a:buNone/>
            </a:pPr>
            <a:r>
              <a:rPr lang="en-US" sz="1350" dirty="0">
                <a:solidFill>
                  <a:srgbClr val="DAD8E9"/>
                </a:solidFill>
                <a:latin typeface="Prompt Medium" pitchFamily="34" charset="0"/>
                <a:ea typeface="Prompt Medium" pitchFamily="34" charset="-122"/>
                <a:cs typeface="Prompt Medium" pitchFamily="34" charset="-120"/>
              </a:rPr>
              <a:t>Join Orders with Customer Data</a:t>
            </a:r>
            <a:endParaRPr lang="en-US" sz="1350" dirty="0"/>
          </a:p>
        </p:txBody>
      </p:sp>
      <p:sp>
        <p:nvSpPr>
          <p:cNvPr id="9" name="Text 6"/>
          <p:cNvSpPr/>
          <p:nvPr/>
        </p:nvSpPr>
        <p:spPr>
          <a:xfrm>
            <a:off x="725924" y="3033951"/>
            <a:ext cx="4049911" cy="749737"/>
          </a:xfrm>
          <a:prstGeom prst="rect">
            <a:avLst/>
          </a:prstGeom>
          <a:noFill/>
          <a:ln/>
        </p:spPr>
        <p:txBody>
          <a:bodyPr wrap="square" lIns="0" tIns="0" rIns="0" bIns="0" rtlCol="0" anchor="t"/>
          <a:lstStyle/>
          <a:p>
            <a:pPr marL="0" indent="0" algn="l">
              <a:lnSpc>
                <a:spcPts val="1950"/>
              </a:lnSpc>
              <a:buNone/>
            </a:pPr>
            <a:r>
              <a:rPr lang="en-US" sz="1200" dirty="0">
                <a:solidFill>
                  <a:srgbClr val="DAD8E9"/>
                </a:solidFill>
                <a:latin typeface="Mukta Light" pitchFamily="34" charset="0"/>
                <a:ea typeface="Mukta Light" pitchFamily="34" charset="-122"/>
                <a:cs typeface="Mukta Light" pitchFamily="34" charset="-120"/>
              </a:rPr>
              <a:t>Integrates customer demographic information into the orders dataset, facilitating customer-centric analysis and segmentation.</a:t>
            </a:r>
            <a:endParaRPr lang="en-US" sz="1200" dirty="0"/>
          </a:p>
        </p:txBody>
      </p:sp>
      <p:sp>
        <p:nvSpPr>
          <p:cNvPr id="10" name="Shape 7"/>
          <p:cNvSpPr/>
          <p:nvPr/>
        </p:nvSpPr>
        <p:spPr>
          <a:xfrm>
            <a:off x="725924" y="3959423"/>
            <a:ext cx="4049911" cy="734139"/>
          </a:xfrm>
          <a:prstGeom prst="roundRect">
            <a:avLst>
              <a:gd name="adj" fmla="val 8940"/>
            </a:avLst>
          </a:prstGeom>
          <a:solidFill>
            <a:srgbClr val="181930"/>
          </a:solidFill>
          <a:ln/>
        </p:spPr>
      </p:sp>
      <p:sp>
        <p:nvSpPr>
          <p:cNvPr id="11" name="Shape 8"/>
          <p:cNvSpPr/>
          <p:nvPr/>
        </p:nvSpPr>
        <p:spPr>
          <a:xfrm>
            <a:off x="718185" y="3959423"/>
            <a:ext cx="4065389" cy="734139"/>
          </a:xfrm>
          <a:prstGeom prst="roundRect">
            <a:avLst>
              <a:gd name="adj" fmla="val 3193"/>
            </a:avLst>
          </a:prstGeom>
          <a:solidFill>
            <a:srgbClr val="181930"/>
          </a:solidFill>
          <a:ln/>
        </p:spPr>
      </p:sp>
      <p:sp>
        <p:nvSpPr>
          <p:cNvPr id="12" name="Text 9"/>
          <p:cNvSpPr/>
          <p:nvPr/>
        </p:nvSpPr>
        <p:spPr>
          <a:xfrm>
            <a:off x="874395" y="4076581"/>
            <a:ext cx="3752969" cy="499824"/>
          </a:xfrm>
          <a:prstGeom prst="rect">
            <a:avLst/>
          </a:prstGeom>
          <a:noFill/>
          <a:ln/>
        </p:spPr>
        <p:txBody>
          <a:bodyPr wrap="square" lIns="0" tIns="0" rIns="0" bIns="0" rtlCol="0" anchor="t"/>
          <a:lstStyle/>
          <a:p>
            <a:pPr marL="0" indent="0" algn="l">
              <a:lnSpc>
                <a:spcPts val="1950"/>
              </a:lnSpc>
              <a:buNone/>
            </a:pPr>
            <a:r>
              <a:rPr lang="en-US" sz="1200" dirty="0">
                <a:solidFill>
                  <a:srgbClr val="DAD8E9"/>
                </a:solidFill>
                <a:highlight>
                  <a:srgbClr val="181930"/>
                </a:highlight>
                <a:latin typeface="Consolas Light" pitchFamily="34" charset="0"/>
                <a:ea typeface="Consolas Light" pitchFamily="34" charset="-122"/>
                <a:cs typeface="Consolas Light" pitchFamily="34" charset="-120"/>
              </a:rPr>
              <a:t>orders.merge(customers, on='Customer_ID', how='left')</a:t>
            </a:r>
            <a:endParaRPr lang="en-US" sz="1200" dirty="0"/>
          </a:p>
        </p:txBody>
      </p:sp>
      <p:sp>
        <p:nvSpPr>
          <p:cNvPr id="13" name="Shape 10"/>
          <p:cNvSpPr/>
          <p:nvPr/>
        </p:nvSpPr>
        <p:spPr>
          <a:xfrm>
            <a:off x="5111115" y="2332673"/>
            <a:ext cx="4408051" cy="2789873"/>
          </a:xfrm>
          <a:prstGeom prst="roundRect">
            <a:avLst>
              <a:gd name="adj" fmla="val 3933"/>
            </a:avLst>
          </a:prstGeom>
          <a:solidFill>
            <a:srgbClr val="0B0C23">
              <a:alpha val="95000"/>
            </a:srgbClr>
          </a:solidFill>
          <a:ln/>
        </p:spPr>
      </p:sp>
      <p:sp>
        <p:nvSpPr>
          <p:cNvPr id="14" name="Shape 11"/>
          <p:cNvSpPr/>
          <p:nvPr/>
        </p:nvSpPr>
        <p:spPr>
          <a:xfrm>
            <a:off x="5111115" y="2309813"/>
            <a:ext cx="4408051" cy="91440"/>
          </a:xfrm>
          <a:prstGeom prst="roundRect">
            <a:avLst>
              <a:gd name="adj" fmla="val 71776"/>
            </a:avLst>
          </a:prstGeom>
          <a:solidFill>
            <a:srgbClr val="A95B95"/>
          </a:solidFill>
          <a:ln/>
        </p:spPr>
      </p:sp>
      <p:sp>
        <p:nvSpPr>
          <p:cNvPr id="15" name="Shape 12"/>
          <p:cNvSpPr/>
          <p:nvPr/>
        </p:nvSpPr>
        <p:spPr>
          <a:xfrm>
            <a:off x="7080706" y="2098358"/>
            <a:ext cx="468749" cy="468749"/>
          </a:xfrm>
          <a:prstGeom prst="roundRect">
            <a:avLst>
              <a:gd name="adj" fmla="val 195072"/>
            </a:avLst>
          </a:prstGeom>
          <a:solidFill>
            <a:srgbClr val="A95B95"/>
          </a:solidFill>
          <a:ln/>
        </p:spPr>
      </p:sp>
      <p:pic>
        <p:nvPicPr>
          <p:cNvPr id="16"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221319" y="2238970"/>
            <a:ext cx="187404" cy="187404"/>
          </a:xfrm>
          <a:prstGeom prst="rect">
            <a:avLst/>
          </a:prstGeom>
        </p:spPr>
      </p:pic>
      <p:sp>
        <p:nvSpPr>
          <p:cNvPr id="17" name="Text 13"/>
          <p:cNvSpPr/>
          <p:nvPr/>
        </p:nvSpPr>
        <p:spPr>
          <a:xfrm>
            <a:off x="5290185" y="2723317"/>
            <a:ext cx="2573060" cy="216932"/>
          </a:xfrm>
          <a:prstGeom prst="rect">
            <a:avLst/>
          </a:prstGeom>
          <a:noFill/>
          <a:ln/>
        </p:spPr>
        <p:txBody>
          <a:bodyPr wrap="none" lIns="0" tIns="0" rIns="0" bIns="0" rtlCol="0" anchor="t"/>
          <a:lstStyle/>
          <a:p>
            <a:pPr marL="0" indent="0" algn="l">
              <a:lnSpc>
                <a:spcPts val="1700"/>
              </a:lnSpc>
              <a:buNone/>
            </a:pPr>
            <a:r>
              <a:rPr lang="en-US" sz="1350" dirty="0">
                <a:solidFill>
                  <a:srgbClr val="DAD8E9"/>
                </a:solidFill>
                <a:latin typeface="Prompt Medium" pitchFamily="34" charset="0"/>
                <a:ea typeface="Prompt Medium" pitchFamily="34" charset="-122"/>
                <a:cs typeface="Prompt Medium" pitchFamily="34" charset="-120"/>
              </a:rPr>
              <a:t>Join Orders with Product Data</a:t>
            </a:r>
            <a:endParaRPr lang="en-US" sz="1350" dirty="0"/>
          </a:p>
        </p:txBody>
      </p:sp>
      <p:sp>
        <p:nvSpPr>
          <p:cNvPr id="18" name="Text 14"/>
          <p:cNvSpPr/>
          <p:nvPr/>
        </p:nvSpPr>
        <p:spPr>
          <a:xfrm>
            <a:off x="5290185" y="3033951"/>
            <a:ext cx="4049911" cy="749737"/>
          </a:xfrm>
          <a:prstGeom prst="rect">
            <a:avLst/>
          </a:prstGeom>
          <a:noFill/>
          <a:ln/>
        </p:spPr>
        <p:txBody>
          <a:bodyPr wrap="square" lIns="0" tIns="0" rIns="0" bIns="0" rtlCol="0" anchor="t"/>
          <a:lstStyle/>
          <a:p>
            <a:pPr marL="0" indent="0" algn="l">
              <a:lnSpc>
                <a:spcPts val="1950"/>
              </a:lnSpc>
              <a:buNone/>
            </a:pPr>
            <a:r>
              <a:rPr lang="en-US" sz="1200" dirty="0">
                <a:solidFill>
                  <a:srgbClr val="DAD8E9"/>
                </a:solidFill>
                <a:latin typeface="Mukta Light" pitchFamily="34" charset="0"/>
                <a:ea typeface="Mukta Light" pitchFamily="34" charset="-122"/>
                <a:cs typeface="Mukta Light" pitchFamily="34" charset="-120"/>
              </a:rPr>
              <a:t>Enriches the orders dataset with product specifications and attributes, enabling detailed product performance analysis and inventory management.</a:t>
            </a:r>
            <a:endParaRPr lang="en-US" sz="1200" dirty="0"/>
          </a:p>
        </p:txBody>
      </p:sp>
      <p:sp>
        <p:nvSpPr>
          <p:cNvPr id="19" name="Shape 15"/>
          <p:cNvSpPr/>
          <p:nvPr/>
        </p:nvSpPr>
        <p:spPr>
          <a:xfrm>
            <a:off x="5290185" y="3959423"/>
            <a:ext cx="4049911" cy="484227"/>
          </a:xfrm>
          <a:prstGeom prst="roundRect">
            <a:avLst>
              <a:gd name="adj" fmla="val 13554"/>
            </a:avLst>
          </a:prstGeom>
          <a:solidFill>
            <a:srgbClr val="181930"/>
          </a:solidFill>
          <a:ln/>
        </p:spPr>
      </p:sp>
      <p:sp>
        <p:nvSpPr>
          <p:cNvPr id="20" name="Shape 16"/>
          <p:cNvSpPr/>
          <p:nvPr/>
        </p:nvSpPr>
        <p:spPr>
          <a:xfrm>
            <a:off x="5282446" y="3959423"/>
            <a:ext cx="4065389" cy="484227"/>
          </a:xfrm>
          <a:prstGeom prst="roundRect">
            <a:avLst>
              <a:gd name="adj" fmla="val 4841"/>
            </a:avLst>
          </a:prstGeom>
          <a:solidFill>
            <a:srgbClr val="181930"/>
          </a:solidFill>
          <a:ln/>
        </p:spPr>
      </p:sp>
      <p:sp>
        <p:nvSpPr>
          <p:cNvPr id="21" name="Text 17"/>
          <p:cNvSpPr/>
          <p:nvPr/>
        </p:nvSpPr>
        <p:spPr>
          <a:xfrm>
            <a:off x="5438656" y="4076581"/>
            <a:ext cx="3752969" cy="249912"/>
          </a:xfrm>
          <a:prstGeom prst="rect">
            <a:avLst/>
          </a:prstGeom>
          <a:noFill/>
          <a:ln/>
        </p:spPr>
        <p:txBody>
          <a:bodyPr wrap="none" lIns="0" tIns="0" rIns="0" bIns="0" rtlCol="0" anchor="t"/>
          <a:lstStyle/>
          <a:p>
            <a:pPr marL="0" indent="0" algn="l">
              <a:lnSpc>
                <a:spcPts val="1950"/>
              </a:lnSpc>
              <a:buNone/>
            </a:pPr>
            <a:r>
              <a:rPr lang="en-US" sz="1200" dirty="0">
                <a:solidFill>
                  <a:srgbClr val="DAD8E9"/>
                </a:solidFill>
                <a:highlight>
                  <a:srgbClr val="181930"/>
                </a:highlight>
                <a:latin typeface="Consolas Light" pitchFamily="34" charset="0"/>
                <a:ea typeface="Consolas Light" pitchFamily="34" charset="-122"/>
                <a:cs typeface="Consolas Light" pitchFamily="34" charset="-120"/>
              </a:rPr>
              <a:t>orders.merge(products, on='Product_ID', how='left')</a:t>
            </a:r>
            <a:endParaRPr lang="en-US" sz="1200" dirty="0"/>
          </a:p>
        </p:txBody>
      </p:sp>
      <p:sp>
        <p:nvSpPr>
          <p:cNvPr id="22" name="Shape 18"/>
          <p:cNvSpPr/>
          <p:nvPr/>
        </p:nvSpPr>
        <p:spPr>
          <a:xfrm>
            <a:off x="9675376" y="2332673"/>
            <a:ext cx="4408051" cy="2789873"/>
          </a:xfrm>
          <a:prstGeom prst="roundRect">
            <a:avLst>
              <a:gd name="adj" fmla="val 3933"/>
            </a:avLst>
          </a:prstGeom>
          <a:solidFill>
            <a:srgbClr val="0B0C23">
              <a:alpha val="95000"/>
            </a:srgbClr>
          </a:solidFill>
          <a:ln/>
        </p:spPr>
      </p:sp>
      <p:sp>
        <p:nvSpPr>
          <p:cNvPr id="23" name="Shape 19"/>
          <p:cNvSpPr/>
          <p:nvPr/>
        </p:nvSpPr>
        <p:spPr>
          <a:xfrm>
            <a:off x="9675376" y="2309813"/>
            <a:ext cx="4408051" cy="91440"/>
          </a:xfrm>
          <a:prstGeom prst="roundRect">
            <a:avLst>
              <a:gd name="adj" fmla="val 71776"/>
            </a:avLst>
          </a:prstGeom>
          <a:solidFill>
            <a:srgbClr val="A95B95"/>
          </a:solidFill>
          <a:ln/>
        </p:spPr>
      </p:sp>
      <p:sp>
        <p:nvSpPr>
          <p:cNvPr id="24" name="Shape 20"/>
          <p:cNvSpPr/>
          <p:nvPr/>
        </p:nvSpPr>
        <p:spPr>
          <a:xfrm>
            <a:off x="11644967" y="2098358"/>
            <a:ext cx="468749" cy="468749"/>
          </a:xfrm>
          <a:prstGeom prst="roundRect">
            <a:avLst>
              <a:gd name="adj" fmla="val 195072"/>
            </a:avLst>
          </a:prstGeom>
          <a:solidFill>
            <a:srgbClr val="A95B95"/>
          </a:solidFill>
          <a:ln/>
        </p:spPr>
      </p:sp>
      <p:pic>
        <p:nvPicPr>
          <p:cNvPr id="25"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1785580" y="2238970"/>
            <a:ext cx="187404" cy="187404"/>
          </a:xfrm>
          <a:prstGeom prst="rect">
            <a:avLst/>
          </a:prstGeom>
        </p:spPr>
      </p:pic>
      <p:sp>
        <p:nvSpPr>
          <p:cNvPr id="26" name="Text 21"/>
          <p:cNvSpPr/>
          <p:nvPr/>
        </p:nvSpPr>
        <p:spPr>
          <a:xfrm>
            <a:off x="9854446" y="2723317"/>
            <a:ext cx="2895719" cy="216932"/>
          </a:xfrm>
          <a:prstGeom prst="rect">
            <a:avLst/>
          </a:prstGeom>
          <a:noFill/>
          <a:ln/>
        </p:spPr>
        <p:txBody>
          <a:bodyPr wrap="none" lIns="0" tIns="0" rIns="0" bIns="0" rtlCol="0" anchor="t"/>
          <a:lstStyle/>
          <a:p>
            <a:pPr marL="0" indent="0" algn="l">
              <a:lnSpc>
                <a:spcPts val="1700"/>
              </a:lnSpc>
              <a:buNone/>
            </a:pPr>
            <a:r>
              <a:rPr lang="en-US" sz="1350" dirty="0">
                <a:solidFill>
                  <a:srgbClr val="DAD8E9"/>
                </a:solidFill>
                <a:latin typeface="Prompt Medium" pitchFamily="34" charset="0"/>
                <a:ea typeface="Prompt Medium" pitchFamily="34" charset="-122"/>
                <a:cs typeface="Prompt Medium" pitchFamily="34" charset="-120"/>
              </a:rPr>
              <a:t>Comprehensive Order Enrichment</a:t>
            </a:r>
            <a:endParaRPr lang="en-US" sz="1350" dirty="0"/>
          </a:p>
        </p:txBody>
      </p:sp>
      <p:sp>
        <p:nvSpPr>
          <p:cNvPr id="27" name="Text 22"/>
          <p:cNvSpPr/>
          <p:nvPr/>
        </p:nvSpPr>
        <p:spPr>
          <a:xfrm>
            <a:off x="9854446" y="3033951"/>
            <a:ext cx="4049911" cy="749737"/>
          </a:xfrm>
          <a:prstGeom prst="rect">
            <a:avLst/>
          </a:prstGeom>
          <a:noFill/>
          <a:ln/>
        </p:spPr>
        <p:txBody>
          <a:bodyPr wrap="square" lIns="0" tIns="0" rIns="0" bIns="0" rtlCol="0" anchor="t"/>
          <a:lstStyle/>
          <a:p>
            <a:pPr marL="0" indent="0" algn="l">
              <a:lnSpc>
                <a:spcPts val="1950"/>
              </a:lnSpc>
              <a:buNone/>
            </a:pPr>
            <a:r>
              <a:rPr lang="en-US" sz="1200" dirty="0">
                <a:solidFill>
                  <a:srgbClr val="DAD8E9"/>
                </a:solidFill>
                <a:latin typeface="Mukta Light" pitchFamily="34" charset="0"/>
                <a:ea typeface="Mukta Light" pitchFamily="34" charset="-122"/>
                <a:cs typeface="Mukta Light" pitchFamily="34" charset="-120"/>
              </a:rPr>
              <a:t>Performs a multi-stage merge to combine both customer and product details into the orders dataset, creating a holistic view for advanced analytics and reporting.</a:t>
            </a:r>
            <a:endParaRPr lang="en-US" sz="1200" dirty="0"/>
          </a:p>
        </p:txBody>
      </p:sp>
      <p:sp>
        <p:nvSpPr>
          <p:cNvPr id="28" name="Shape 23"/>
          <p:cNvSpPr/>
          <p:nvPr/>
        </p:nvSpPr>
        <p:spPr>
          <a:xfrm>
            <a:off x="9854446" y="3959423"/>
            <a:ext cx="4049911" cy="984052"/>
          </a:xfrm>
          <a:prstGeom prst="roundRect">
            <a:avLst>
              <a:gd name="adj" fmla="val 6670"/>
            </a:avLst>
          </a:prstGeom>
          <a:solidFill>
            <a:srgbClr val="181930"/>
          </a:solidFill>
          <a:ln/>
        </p:spPr>
      </p:sp>
      <p:sp>
        <p:nvSpPr>
          <p:cNvPr id="29" name="Shape 24"/>
          <p:cNvSpPr/>
          <p:nvPr/>
        </p:nvSpPr>
        <p:spPr>
          <a:xfrm>
            <a:off x="9846707" y="3959423"/>
            <a:ext cx="4065389" cy="984052"/>
          </a:xfrm>
          <a:prstGeom prst="roundRect">
            <a:avLst>
              <a:gd name="adj" fmla="val 2382"/>
            </a:avLst>
          </a:prstGeom>
          <a:solidFill>
            <a:srgbClr val="181930"/>
          </a:solidFill>
          <a:ln/>
        </p:spPr>
      </p:sp>
      <p:sp>
        <p:nvSpPr>
          <p:cNvPr id="30" name="Text 25"/>
          <p:cNvSpPr/>
          <p:nvPr/>
        </p:nvSpPr>
        <p:spPr>
          <a:xfrm>
            <a:off x="10002917" y="4076581"/>
            <a:ext cx="3752969" cy="749737"/>
          </a:xfrm>
          <a:prstGeom prst="rect">
            <a:avLst/>
          </a:prstGeom>
          <a:noFill/>
          <a:ln/>
        </p:spPr>
        <p:txBody>
          <a:bodyPr wrap="square" lIns="0" tIns="0" rIns="0" bIns="0" rtlCol="0" anchor="t"/>
          <a:lstStyle/>
          <a:p>
            <a:pPr marL="0" indent="0" algn="l">
              <a:lnSpc>
                <a:spcPts val="1950"/>
              </a:lnSpc>
              <a:buNone/>
            </a:pPr>
            <a:r>
              <a:rPr lang="en-US" sz="1200" dirty="0">
                <a:solidFill>
                  <a:srgbClr val="DAD8E9"/>
                </a:solidFill>
                <a:highlight>
                  <a:srgbClr val="181930"/>
                </a:highlight>
                <a:latin typeface="Consolas Light" pitchFamily="34" charset="0"/>
                <a:ea typeface="Consolas Light" pitchFamily="34" charset="-122"/>
                <a:cs typeface="Consolas Light" pitchFamily="34" charset="-120"/>
              </a:rPr>
              <a:t>orders.merge(customers, on='Customer_ID').merge(products, on='Product_ID')</a:t>
            </a:r>
            <a:endParaRPr lang="en-US" sz="1200" dirty="0"/>
          </a:p>
        </p:txBody>
      </p:sp>
      <p:sp>
        <p:nvSpPr>
          <p:cNvPr id="31" name="Shape 26"/>
          <p:cNvSpPr/>
          <p:nvPr/>
        </p:nvSpPr>
        <p:spPr>
          <a:xfrm>
            <a:off x="546854" y="5513070"/>
            <a:ext cx="6690122" cy="2040136"/>
          </a:xfrm>
          <a:prstGeom prst="roundRect">
            <a:avLst>
              <a:gd name="adj" fmla="val 5378"/>
            </a:avLst>
          </a:prstGeom>
          <a:solidFill>
            <a:srgbClr val="0B0C23">
              <a:alpha val="95000"/>
            </a:srgbClr>
          </a:solidFill>
          <a:ln/>
        </p:spPr>
      </p:sp>
      <p:sp>
        <p:nvSpPr>
          <p:cNvPr id="32" name="Shape 27"/>
          <p:cNvSpPr/>
          <p:nvPr/>
        </p:nvSpPr>
        <p:spPr>
          <a:xfrm>
            <a:off x="546854" y="5490210"/>
            <a:ext cx="6690122" cy="91440"/>
          </a:xfrm>
          <a:prstGeom prst="roundRect">
            <a:avLst>
              <a:gd name="adj" fmla="val 71776"/>
            </a:avLst>
          </a:prstGeom>
          <a:solidFill>
            <a:srgbClr val="A95B95"/>
          </a:solidFill>
          <a:ln/>
        </p:spPr>
      </p:sp>
      <p:sp>
        <p:nvSpPr>
          <p:cNvPr id="33" name="Shape 28"/>
          <p:cNvSpPr/>
          <p:nvPr/>
        </p:nvSpPr>
        <p:spPr>
          <a:xfrm>
            <a:off x="3657540" y="5278755"/>
            <a:ext cx="468749" cy="468749"/>
          </a:xfrm>
          <a:prstGeom prst="roundRect">
            <a:avLst>
              <a:gd name="adj" fmla="val 195072"/>
            </a:avLst>
          </a:prstGeom>
          <a:solidFill>
            <a:srgbClr val="A95B95"/>
          </a:solidFill>
          <a:ln/>
        </p:spPr>
      </p:sp>
      <p:pic>
        <p:nvPicPr>
          <p:cNvPr id="34"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3798153" y="5419368"/>
            <a:ext cx="187404" cy="187404"/>
          </a:xfrm>
          <a:prstGeom prst="rect">
            <a:avLst/>
          </a:prstGeom>
        </p:spPr>
      </p:pic>
      <p:sp>
        <p:nvSpPr>
          <p:cNvPr id="35" name="Text 29"/>
          <p:cNvSpPr/>
          <p:nvPr/>
        </p:nvSpPr>
        <p:spPr>
          <a:xfrm>
            <a:off x="725924" y="5903714"/>
            <a:ext cx="2454354" cy="216932"/>
          </a:xfrm>
          <a:prstGeom prst="rect">
            <a:avLst/>
          </a:prstGeom>
          <a:noFill/>
          <a:ln/>
        </p:spPr>
        <p:txBody>
          <a:bodyPr wrap="none" lIns="0" tIns="0" rIns="0" bIns="0" rtlCol="0" anchor="t"/>
          <a:lstStyle/>
          <a:p>
            <a:pPr marL="0" indent="0" algn="l">
              <a:lnSpc>
                <a:spcPts val="1700"/>
              </a:lnSpc>
              <a:buNone/>
            </a:pPr>
            <a:r>
              <a:rPr lang="en-US" sz="1350" dirty="0">
                <a:solidFill>
                  <a:srgbClr val="DAD8E9"/>
                </a:solidFill>
                <a:latin typeface="Prompt Medium" pitchFamily="34" charset="0"/>
                <a:ea typeface="Prompt Medium" pitchFamily="34" charset="-122"/>
                <a:cs typeface="Prompt Medium" pitchFamily="34" charset="-120"/>
              </a:rPr>
              <a:t>Total Purchase per Customer</a:t>
            </a:r>
            <a:endParaRPr lang="en-US" sz="1350" dirty="0"/>
          </a:p>
        </p:txBody>
      </p:sp>
      <p:sp>
        <p:nvSpPr>
          <p:cNvPr id="36" name="Text 30"/>
          <p:cNvSpPr/>
          <p:nvPr/>
        </p:nvSpPr>
        <p:spPr>
          <a:xfrm>
            <a:off x="725924" y="6214348"/>
            <a:ext cx="6331982" cy="499824"/>
          </a:xfrm>
          <a:prstGeom prst="rect">
            <a:avLst/>
          </a:prstGeom>
          <a:noFill/>
          <a:ln/>
        </p:spPr>
        <p:txBody>
          <a:bodyPr wrap="square" lIns="0" tIns="0" rIns="0" bIns="0" rtlCol="0" anchor="t"/>
          <a:lstStyle/>
          <a:p>
            <a:pPr marL="0" indent="0" algn="l">
              <a:lnSpc>
                <a:spcPts val="1950"/>
              </a:lnSpc>
              <a:buNone/>
            </a:pPr>
            <a:r>
              <a:rPr lang="en-US" sz="1200" dirty="0">
                <a:solidFill>
                  <a:srgbClr val="DAD8E9"/>
                </a:solidFill>
                <a:latin typeface="Mukta Light" pitchFamily="34" charset="0"/>
                <a:ea typeface="Mukta Light" pitchFamily="34" charset="-122"/>
                <a:cs typeface="Mukta Light" pitchFamily="34" charset="-120"/>
              </a:rPr>
              <a:t>Calculates the aggregate total purchase value for each customer, essential for identifying high-value customers and understanding purchasing behaviour.</a:t>
            </a:r>
            <a:endParaRPr lang="en-US" sz="1200" dirty="0"/>
          </a:p>
        </p:txBody>
      </p:sp>
      <p:sp>
        <p:nvSpPr>
          <p:cNvPr id="37" name="Shape 31"/>
          <p:cNvSpPr/>
          <p:nvPr/>
        </p:nvSpPr>
        <p:spPr>
          <a:xfrm>
            <a:off x="725924" y="6889909"/>
            <a:ext cx="6331982" cy="484227"/>
          </a:xfrm>
          <a:prstGeom prst="roundRect">
            <a:avLst>
              <a:gd name="adj" fmla="val 13554"/>
            </a:avLst>
          </a:prstGeom>
          <a:solidFill>
            <a:srgbClr val="181930"/>
          </a:solidFill>
          <a:ln/>
        </p:spPr>
      </p:sp>
      <p:sp>
        <p:nvSpPr>
          <p:cNvPr id="38" name="Shape 32"/>
          <p:cNvSpPr/>
          <p:nvPr/>
        </p:nvSpPr>
        <p:spPr>
          <a:xfrm>
            <a:off x="718185" y="6889909"/>
            <a:ext cx="6347460" cy="484227"/>
          </a:xfrm>
          <a:prstGeom prst="roundRect">
            <a:avLst>
              <a:gd name="adj" fmla="val 4841"/>
            </a:avLst>
          </a:prstGeom>
          <a:solidFill>
            <a:srgbClr val="181930"/>
          </a:solidFill>
          <a:ln/>
        </p:spPr>
      </p:sp>
      <p:sp>
        <p:nvSpPr>
          <p:cNvPr id="39" name="Text 33"/>
          <p:cNvSpPr/>
          <p:nvPr/>
        </p:nvSpPr>
        <p:spPr>
          <a:xfrm>
            <a:off x="874395" y="7007066"/>
            <a:ext cx="6035040" cy="249912"/>
          </a:xfrm>
          <a:prstGeom prst="rect">
            <a:avLst/>
          </a:prstGeom>
          <a:noFill/>
          <a:ln/>
        </p:spPr>
        <p:txBody>
          <a:bodyPr wrap="none" lIns="0" tIns="0" rIns="0" bIns="0" rtlCol="0" anchor="t"/>
          <a:lstStyle/>
          <a:p>
            <a:pPr marL="0" indent="0" algn="l">
              <a:lnSpc>
                <a:spcPts val="1950"/>
              </a:lnSpc>
              <a:buNone/>
            </a:pPr>
            <a:r>
              <a:rPr lang="en-US" sz="1200" dirty="0">
                <a:solidFill>
                  <a:srgbClr val="DAD8E9"/>
                </a:solidFill>
                <a:highlight>
                  <a:srgbClr val="181930"/>
                </a:highlight>
                <a:latin typeface="Consolas Light" pitchFamily="34" charset="0"/>
                <a:ea typeface="Consolas Light" pitchFamily="34" charset="-122"/>
                <a:cs typeface="Consolas Light" pitchFamily="34" charset="-120"/>
              </a:rPr>
              <a:t>df.groupby('Customer_ID').apply(lambda x:(x['Price']*x['Quantity']).sum())</a:t>
            </a:r>
            <a:endParaRPr lang="en-US" sz="1200" dirty="0"/>
          </a:p>
        </p:txBody>
      </p:sp>
      <p:sp>
        <p:nvSpPr>
          <p:cNvPr id="40" name="Shape 34"/>
          <p:cNvSpPr/>
          <p:nvPr/>
        </p:nvSpPr>
        <p:spPr>
          <a:xfrm>
            <a:off x="7393186" y="5513070"/>
            <a:ext cx="6690241" cy="2040136"/>
          </a:xfrm>
          <a:prstGeom prst="roundRect">
            <a:avLst>
              <a:gd name="adj" fmla="val 5378"/>
            </a:avLst>
          </a:prstGeom>
          <a:solidFill>
            <a:srgbClr val="0B0C23">
              <a:alpha val="95000"/>
            </a:srgbClr>
          </a:solidFill>
          <a:ln/>
        </p:spPr>
      </p:sp>
      <p:sp>
        <p:nvSpPr>
          <p:cNvPr id="41" name="Shape 35"/>
          <p:cNvSpPr/>
          <p:nvPr/>
        </p:nvSpPr>
        <p:spPr>
          <a:xfrm>
            <a:off x="7393186" y="5490210"/>
            <a:ext cx="6690241" cy="91440"/>
          </a:xfrm>
          <a:prstGeom prst="roundRect">
            <a:avLst>
              <a:gd name="adj" fmla="val 71776"/>
            </a:avLst>
          </a:prstGeom>
          <a:solidFill>
            <a:srgbClr val="A95B95"/>
          </a:solidFill>
          <a:ln/>
        </p:spPr>
      </p:sp>
      <p:sp>
        <p:nvSpPr>
          <p:cNvPr id="42" name="Shape 36"/>
          <p:cNvSpPr/>
          <p:nvPr/>
        </p:nvSpPr>
        <p:spPr>
          <a:xfrm>
            <a:off x="10503872" y="5278755"/>
            <a:ext cx="468749" cy="468749"/>
          </a:xfrm>
          <a:prstGeom prst="roundRect">
            <a:avLst>
              <a:gd name="adj" fmla="val 195072"/>
            </a:avLst>
          </a:prstGeom>
          <a:solidFill>
            <a:srgbClr val="A95B95"/>
          </a:solidFill>
          <a:ln/>
        </p:spPr>
      </p:sp>
      <p:pic>
        <p:nvPicPr>
          <p:cNvPr id="43" name="Image 4" descr="preencoded.png"/>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10644485" y="5419368"/>
            <a:ext cx="187404" cy="187404"/>
          </a:xfrm>
          <a:prstGeom prst="rect">
            <a:avLst/>
          </a:prstGeom>
        </p:spPr>
      </p:pic>
      <p:sp>
        <p:nvSpPr>
          <p:cNvPr id="44" name="Text 37"/>
          <p:cNvSpPr/>
          <p:nvPr/>
        </p:nvSpPr>
        <p:spPr>
          <a:xfrm>
            <a:off x="7572256" y="5903714"/>
            <a:ext cx="2664262" cy="216932"/>
          </a:xfrm>
          <a:prstGeom prst="rect">
            <a:avLst/>
          </a:prstGeom>
          <a:noFill/>
          <a:ln/>
        </p:spPr>
        <p:txBody>
          <a:bodyPr wrap="none" lIns="0" tIns="0" rIns="0" bIns="0" rtlCol="0" anchor="t"/>
          <a:lstStyle/>
          <a:p>
            <a:pPr marL="0" indent="0" algn="l">
              <a:lnSpc>
                <a:spcPts val="1700"/>
              </a:lnSpc>
              <a:buNone/>
            </a:pPr>
            <a:r>
              <a:rPr lang="en-US" sz="1350" dirty="0">
                <a:solidFill>
                  <a:srgbClr val="DAD8E9"/>
                </a:solidFill>
                <a:latin typeface="Prompt Medium" pitchFamily="34" charset="0"/>
                <a:ea typeface="Prompt Medium" pitchFamily="34" charset="-122"/>
                <a:cs typeface="Prompt Medium" pitchFamily="34" charset="-120"/>
              </a:rPr>
              <a:t>Average Feedback per Product</a:t>
            </a:r>
            <a:endParaRPr lang="en-US" sz="1350" dirty="0"/>
          </a:p>
        </p:txBody>
      </p:sp>
      <p:sp>
        <p:nvSpPr>
          <p:cNvPr id="45" name="Text 38"/>
          <p:cNvSpPr/>
          <p:nvPr/>
        </p:nvSpPr>
        <p:spPr>
          <a:xfrm>
            <a:off x="7572256" y="6214348"/>
            <a:ext cx="6332101" cy="499824"/>
          </a:xfrm>
          <a:prstGeom prst="rect">
            <a:avLst/>
          </a:prstGeom>
          <a:noFill/>
          <a:ln/>
        </p:spPr>
        <p:txBody>
          <a:bodyPr wrap="square" lIns="0" tIns="0" rIns="0" bIns="0" rtlCol="0" anchor="t"/>
          <a:lstStyle/>
          <a:p>
            <a:pPr marL="0" indent="0" algn="l">
              <a:lnSpc>
                <a:spcPts val="1950"/>
              </a:lnSpc>
              <a:buNone/>
            </a:pPr>
            <a:r>
              <a:rPr lang="en-US" sz="1200" dirty="0">
                <a:solidFill>
                  <a:srgbClr val="DAD8E9"/>
                </a:solidFill>
                <a:latin typeface="Mukta Light" pitchFamily="34" charset="0"/>
                <a:ea typeface="Mukta Light" pitchFamily="34" charset="-122"/>
                <a:cs typeface="Mukta Light" pitchFamily="34" charset="-120"/>
              </a:rPr>
              <a:t>Computes the mean feedback score for each product, allowing for quick assessment of product satisfaction and areas for improvement.</a:t>
            </a:r>
            <a:endParaRPr lang="en-US" sz="1200" dirty="0"/>
          </a:p>
        </p:txBody>
      </p:sp>
      <p:sp>
        <p:nvSpPr>
          <p:cNvPr id="46" name="Shape 39"/>
          <p:cNvSpPr/>
          <p:nvPr/>
        </p:nvSpPr>
        <p:spPr>
          <a:xfrm>
            <a:off x="7572256" y="6889909"/>
            <a:ext cx="6332101" cy="484227"/>
          </a:xfrm>
          <a:prstGeom prst="roundRect">
            <a:avLst>
              <a:gd name="adj" fmla="val 13554"/>
            </a:avLst>
          </a:prstGeom>
          <a:solidFill>
            <a:srgbClr val="181930"/>
          </a:solidFill>
          <a:ln/>
        </p:spPr>
      </p:sp>
      <p:sp>
        <p:nvSpPr>
          <p:cNvPr id="47" name="Shape 40"/>
          <p:cNvSpPr/>
          <p:nvPr/>
        </p:nvSpPr>
        <p:spPr>
          <a:xfrm>
            <a:off x="7564517" y="6889909"/>
            <a:ext cx="6347579" cy="484227"/>
          </a:xfrm>
          <a:prstGeom prst="roundRect">
            <a:avLst>
              <a:gd name="adj" fmla="val 4841"/>
            </a:avLst>
          </a:prstGeom>
          <a:solidFill>
            <a:srgbClr val="181930"/>
          </a:solidFill>
          <a:ln/>
        </p:spPr>
      </p:sp>
      <p:sp>
        <p:nvSpPr>
          <p:cNvPr id="48" name="Text 41"/>
          <p:cNvSpPr/>
          <p:nvPr/>
        </p:nvSpPr>
        <p:spPr>
          <a:xfrm>
            <a:off x="7720727" y="7007066"/>
            <a:ext cx="6035159" cy="249912"/>
          </a:xfrm>
          <a:prstGeom prst="rect">
            <a:avLst/>
          </a:prstGeom>
          <a:noFill/>
          <a:ln/>
        </p:spPr>
        <p:txBody>
          <a:bodyPr wrap="none" lIns="0" tIns="0" rIns="0" bIns="0" rtlCol="0" anchor="t"/>
          <a:lstStyle/>
          <a:p>
            <a:pPr marL="0" indent="0" algn="l">
              <a:lnSpc>
                <a:spcPts val="1950"/>
              </a:lnSpc>
              <a:buNone/>
            </a:pPr>
            <a:r>
              <a:rPr lang="en-US" sz="1200" dirty="0">
                <a:solidFill>
                  <a:srgbClr val="DAD8E9"/>
                </a:solidFill>
                <a:highlight>
                  <a:srgbClr val="181930"/>
                </a:highlight>
                <a:latin typeface="Consolas Light" pitchFamily="34" charset="0"/>
                <a:ea typeface="Consolas Light" pitchFamily="34" charset="-122"/>
                <a:cs typeface="Consolas Light" pitchFamily="34" charset="-120"/>
              </a:rPr>
              <a:t>df.groupby('Product_ID')['Feedback_Score'].mean()</a:t>
            </a:r>
            <a:endParaRPr lang="en-US" sz="1200" dirty="0"/>
          </a:p>
        </p:txBody>
      </p:sp>
      <p:sp>
        <p:nvSpPr>
          <p:cNvPr id="49" name="Rectangle 48"/>
          <p:cNvSpPr/>
          <p:nvPr/>
        </p:nvSpPr>
        <p:spPr>
          <a:xfrm>
            <a:off x="12374699" y="7483434"/>
            <a:ext cx="2249214" cy="634391"/>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87573" y="633651"/>
            <a:ext cx="5878830" cy="466249"/>
          </a:xfrm>
          <a:prstGeom prst="rect">
            <a:avLst/>
          </a:prstGeom>
          <a:noFill/>
          <a:ln/>
        </p:spPr>
        <p:txBody>
          <a:bodyPr wrap="none" lIns="0" tIns="0" rIns="0" bIns="0" rtlCol="0" anchor="t"/>
          <a:lstStyle/>
          <a:p>
            <a:pPr marL="0" indent="0" algn="l">
              <a:lnSpc>
                <a:spcPts val="3650"/>
              </a:lnSpc>
              <a:buNone/>
            </a:pPr>
            <a:r>
              <a:rPr lang="en-US" sz="2900" dirty="0">
                <a:solidFill>
                  <a:srgbClr val="C6BFEE"/>
                </a:solidFill>
                <a:latin typeface="Prompt Medium" pitchFamily="34" charset="0"/>
                <a:ea typeface="Prompt Medium" pitchFamily="34" charset="-122"/>
                <a:cs typeface="Prompt Medium" pitchFamily="34" charset="-120"/>
              </a:rPr>
              <a:t>Extracting Specific Data Insights</a:t>
            </a:r>
            <a:endParaRPr lang="en-US" sz="2900" dirty="0"/>
          </a:p>
        </p:txBody>
      </p:sp>
      <p:sp>
        <p:nvSpPr>
          <p:cNvPr id="3" name="Text 1"/>
          <p:cNvSpPr/>
          <p:nvPr/>
        </p:nvSpPr>
        <p:spPr>
          <a:xfrm>
            <a:off x="587573" y="1435656"/>
            <a:ext cx="13455253" cy="537210"/>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Continuing our exploration of advanced Pandas capabilities, these examples illustrate how to formulate complex queries to isolate highly specific data segments. These techniques are indispensable for targeted analysis, fraud detection, and bespoke customer segmentation, moving beyond basic filtering to truly unearth granular insights.</a:t>
            </a:r>
            <a:endParaRPr lang="en-US" sz="1300" dirty="0"/>
          </a:p>
        </p:txBody>
      </p:sp>
      <p:sp>
        <p:nvSpPr>
          <p:cNvPr id="4" name="Shape 2"/>
          <p:cNvSpPr/>
          <p:nvPr/>
        </p:nvSpPr>
        <p:spPr>
          <a:xfrm>
            <a:off x="587573" y="2161699"/>
            <a:ext cx="4373166" cy="3036094"/>
          </a:xfrm>
          <a:prstGeom prst="roundRect">
            <a:avLst>
              <a:gd name="adj" fmla="val 3614"/>
            </a:avLst>
          </a:prstGeom>
          <a:solidFill>
            <a:srgbClr val="0B0C23">
              <a:alpha val="95000"/>
            </a:srgbClr>
          </a:solidFill>
          <a:ln w="22860">
            <a:solidFill>
              <a:srgbClr val="6D4562"/>
            </a:solidFill>
            <a:prstDash val="solid"/>
          </a:ln>
        </p:spPr>
      </p:sp>
      <p:sp>
        <p:nvSpPr>
          <p:cNvPr id="5" name="Shape 3"/>
          <p:cNvSpPr/>
          <p:nvPr/>
        </p:nvSpPr>
        <p:spPr>
          <a:xfrm>
            <a:off x="564713" y="2161699"/>
            <a:ext cx="91440" cy="3036094"/>
          </a:xfrm>
          <a:prstGeom prst="roundRect">
            <a:avLst>
              <a:gd name="adj" fmla="val 77111"/>
            </a:avLst>
          </a:prstGeom>
          <a:solidFill>
            <a:srgbClr val="A95B95"/>
          </a:solidFill>
          <a:ln/>
        </p:spPr>
      </p:sp>
      <p:sp>
        <p:nvSpPr>
          <p:cNvPr id="6" name="Text 4"/>
          <p:cNvSpPr/>
          <p:nvPr/>
        </p:nvSpPr>
        <p:spPr>
          <a:xfrm>
            <a:off x="846892" y="2352437"/>
            <a:ext cx="3730704" cy="233124"/>
          </a:xfrm>
          <a:prstGeom prst="rect">
            <a:avLst/>
          </a:prstGeom>
          <a:noFill/>
          <a:ln/>
        </p:spPr>
        <p:txBody>
          <a:bodyPr wrap="none" lIns="0" tIns="0" rIns="0" bIns="0" rtlCol="0" anchor="t"/>
          <a:lstStyle/>
          <a:p>
            <a:pPr marL="0" indent="0" algn="l">
              <a:lnSpc>
                <a:spcPts val="1800"/>
              </a:lnSpc>
              <a:buNone/>
            </a:pPr>
            <a:r>
              <a:rPr lang="en-US" sz="1450" dirty="0">
                <a:solidFill>
                  <a:srgbClr val="DAD8E9"/>
                </a:solidFill>
                <a:latin typeface="Prompt Medium" pitchFamily="34" charset="0"/>
                <a:ea typeface="Prompt Medium" pitchFamily="34" charset="-122"/>
                <a:cs typeface="Prompt Medium" pitchFamily="34" charset="-120"/>
              </a:rPr>
              <a:t>Customers with 'Electronics' Only Orders</a:t>
            </a:r>
            <a:endParaRPr lang="en-US" sz="1450" dirty="0"/>
          </a:p>
        </p:txBody>
      </p:sp>
      <p:sp>
        <p:nvSpPr>
          <p:cNvPr id="7" name="Text 5"/>
          <p:cNvSpPr/>
          <p:nvPr/>
        </p:nvSpPr>
        <p:spPr>
          <a:xfrm>
            <a:off x="846892" y="2686288"/>
            <a:ext cx="3923109" cy="1074420"/>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Identifies customers whose entire purchase history consists solely of items from the 'Electronics' category, crucial for understanding niche customer preferences and market segments.</a:t>
            </a:r>
            <a:endParaRPr lang="en-US" sz="1300" dirty="0"/>
          </a:p>
        </p:txBody>
      </p:sp>
      <p:sp>
        <p:nvSpPr>
          <p:cNvPr id="8" name="Shape 6"/>
          <p:cNvSpPr/>
          <p:nvPr/>
        </p:nvSpPr>
        <p:spPr>
          <a:xfrm>
            <a:off x="846892" y="3949541"/>
            <a:ext cx="3923109" cy="1057513"/>
          </a:xfrm>
          <a:prstGeom prst="roundRect">
            <a:avLst>
              <a:gd name="adj" fmla="val 6668"/>
            </a:avLst>
          </a:prstGeom>
          <a:solidFill>
            <a:srgbClr val="181930"/>
          </a:solidFill>
          <a:ln/>
        </p:spPr>
      </p:sp>
      <p:sp>
        <p:nvSpPr>
          <p:cNvPr id="9" name="Shape 7"/>
          <p:cNvSpPr/>
          <p:nvPr/>
        </p:nvSpPr>
        <p:spPr>
          <a:xfrm>
            <a:off x="838557" y="3949541"/>
            <a:ext cx="3939778" cy="1057513"/>
          </a:xfrm>
          <a:prstGeom prst="roundRect">
            <a:avLst>
              <a:gd name="adj" fmla="val 2381"/>
            </a:avLst>
          </a:prstGeom>
          <a:solidFill>
            <a:srgbClr val="181930"/>
          </a:solidFill>
          <a:ln/>
        </p:spPr>
      </p:sp>
      <p:sp>
        <p:nvSpPr>
          <p:cNvPr id="10" name="Text 8"/>
          <p:cNvSpPr/>
          <p:nvPr/>
        </p:nvSpPr>
        <p:spPr>
          <a:xfrm>
            <a:off x="1006435" y="4075390"/>
            <a:ext cx="3604022" cy="805815"/>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df.groupby('Customer_ID')['Category'].apply(lambda x:set(x)=={'Electronics'})</a:t>
            </a:r>
            <a:endParaRPr lang="en-US" sz="1300" dirty="0"/>
          </a:p>
        </p:txBody>
      </p:sp>
      <p:sp>
        <p:nvSpPr>
          <p:cNvPr id="11" name="Shape 9"/>
          <p:cNvSpPr/>
          <p:nvPr/>
        </p:nvSpPr>
        <p:spPr>
          <a:xfrm>
            <a:off x="5128617" y="2161699"/>
            <a:ext cx="4373166" cy="3036094"/>
          </a:xfrm>
          <a:prstGeom prst="roundRect">
            <a:avLst>
              <a:gd name="adj" fmla="val 3614"/>
            </a:avLst>
          </a:prstGeom>
          <a:solidFill>
            <a:srgbClr val="0B0C23">
              <a:alpha val="95000"/>
            </a:srgbClr>
          </a:solidFill>
          <a:ln w="22860">
            <a:solidFill>
              <a:srgbClr val="6D4562"/>
            </a:solidFill>
            <a:prstDash val="solid"/>
          </a:ln>
        </p:spPr>
      </p:sp>
      <p:sp>
        <p:nvSpPr>
          <p:cNvPr id="12" name="Shape 10"/>
          <p:cNvSpPr/>
          <p:nvPr/>
        </p:nvSpPr>
        <p:spPr>
          <a:xfrm>
            <a:off x="5105757" y="2161699"/>
            <a:ext cx="91440" cy="3036094"/>
          </a:xfrm>
          <a:prstGeom prst="roundRect">
            <a:avLst>
              <a:gd name="adj" fmla="val 77111"/>
            </a:avLst>
          </a:prstGeom>
          <a:solidFill>
            <a:srgbClr val="A95B95"/>
          </a:solidFill>
          <a:ln/>
        </p:spPr>
      </p:sp>
      <p:sp>
        <p:nvSpPr>
          <p:cNvPr id="13" name="Text 11"/>
          <p:cNvSpPr/>
          <p:nvPr/>
        </p:nvSpPr>
        <p:spPr>
          <a:xfrm>
            <a:off x="5387935" y="2352437"/>
            <a:ext cx="3671411" cy="233124"/>
          </a:xfrm>
          <a:prstGeom prst="rect">
            <a:avLst/>
          </a:prstGeom>
          <a:noFill/>
          <a:ln/>
        </p:spPr>
        <p:txBody>
          <a:bodyPr wrap="none" lIns="0" tIns="0" rIns="0" bIns="0" rtlCol="0" anchor="t"/>
          <a:lstStyle/>
          <a:p>
            <a:pPr marL="0" indent="0" algn="l">
              <a:lnSpc>
                <a:spcPts val="1800"/>
              </a:lnSpc>
              <a:buNone/>
            </a:pPr>
            <a:r>
              <a:rPr lang="en-US" sz="1450" dirty="0">
                <a:solidFill>
                  <a:srgbClr val="DAD8E9"/>
                </a:solidFill>
                <a:latin typeface="Prompt Medium" pitchFamily="34" charset="0"/>
                <a:ea typeface="Prompt Medium" pitchFamily="34" charset="-122"/>
                <a:cs typeface="Prompt Medium" pitchFamily="34" charset="-120"/>
              </a:rPr>
              <a:t>Top 10 VIP Customers by Total Purchase</a:t>
            </a:r>
            <a:endParaRPr lang="en-US" sz="1450" dirty="0"/>
          </a:p>
        </p:txBody>
      </p:sp>
      <p:sp>
        <p:nvSpPr>
          <p:cNvPr id="14" name="Text 12"/>
          <p:cNvSpPr/>
          <p:nvPr/>
        </p:nvSpPr>
        <p:spPr>
          <a:xfrm>
            <a:off x="5387935" y="2686288"/>
            <a:ext cx="3923109" cy="805815"/>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Ranks and retrieves the top 10 VIP customers based on their aggregate total purchase value, enabling focused loyalty programmes and premium service offerings.</a:t>
            </a:r>
            <a:endParaRPr lang="en-US" sz="1300" dirty="0"/>
          </a:p>
        </p:txBody>
      </p:sp>
      <p:sp>
        <p:nvSpPr>
          <p:cNvPr id="15" name="Shape 13"/>
          <p:cNvSpPr/>
          <p:nvPr/>
        </p:nvSpPr>
        <p:spPr>
          <a:xfrm>
            <a:off x="5387935" y="3680936"/>
            <a:ext cx="3923109" cy="1057513"/>
          </a:xfrm>
          <a:prstGeom prst="roundRect">
            <a:avLst>
              <a:gd name="adj" fmla="val 6668"/>
            </a:avLst>
          </a:prstGeom>
          <a:solidFill>
            <a:srgbClr val="181930"/>
          </a:solidFill>
          <a:ln/>
        </p:spPr>
      </p:sp>
      <p:sp>
        <p:nvSpPr>
          <p:cNvPr id="16" name="Shape 14"/>
          <p:cNvSpPr/>
          <p:nvPr/>
        </p:nvSpPr>
        <p:spPr>
          <a:xfrm>
            <a:off x="5379601" y="3680936"/>
            <a:ext cx="3939778" cy="1057513"/>
          </a:xfrm>
          <a:prstGeom prst="roundRect">
            <a:avLst>
              <a:gd name="adj" fmla="val 2381"/>
            </a:avLst>
          </a:prstGeom>
          <a:solidFill>
            <a:srgbClr val="181930"/>
          </a:solidFill>
          <a:ln/>
        </p:spPr>
      </p:sp>
      <p:sp>
        <p:nvSpPr>
          <p:cNvPr id="17" name="Text 15"/>
          <p:cNvSpPr/>
          <p:nvPr/>
        </p:nvSpPr>
        <p:spPr>
          <a:xfrm>
            <a:off x="5547479" y="3806785"/>
            <a:ext cx="3604022" cy="805815"/>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df[df['Customer_Loyalty']=='VIP'].groupby('Customer_ID').agg({'Total_Purchase':'sum'}).nlargest(10,'Total_Purchase')</a:t>
            </a:r>
            <a:endParaRPr lang="en-US" sz="1300" dirty="0"/>
          </a:p>
        </p:txBody>
      </p:sp>
      <p:sp>
        <p:nvSpPr>
          <p:cNvPr id="18" name="Shape 16"/>
          <p:cNvSpPr/>
          <p:nvPr/>
        </p:nvSpPr>
        <p:spPr>
          <a:xfrm>
            <a:off x="9669661" y="2161699"/>
            <a:ext cx="4373166" cy="3036094"/>
          </a:xfrm>
          <a:prstGeom prst="roundRect">
            <a:avLst>
              <a:gd name="adj" fmla="val 3614"/>
            </a:avLst>
          </a:prstGeom>
          <a:solidFill>
            <a:srgbClr val="0B0C23">
              <a:alpha val="95000"/>
            </a:srgbClr>
          </a:solidFill>
          <a:ln w="22860">
            <a:solidFill>
              <a:srgbClr val="6D4562"/>
            </a:solidFill>
            <a:prstDash val="solid"/>
          </a:ln>
        </p:spPr>
      </p:sp>
      <p:sp>
        <p:nvSpPr>
          <p:cNvPr id="19" name="Shape 17"/>
          <p:cNvSpPr/>
          <p:nvPr/>
        </p:nvSpPr>
        <p:spPr>
          <a:xfrm>
            <a:off x="9646801" y="2161699"/>
            <a:ext cx="91440" cy="3036094"/>
          </a:xfrm>
          <a:prstGeom prst="roundRect">
            <a:avLst>
              <a:gd name="adj" fmla="val 77111"/>
            </a:avLst>
          </a:prstGeom>
          <a:solidFill>
            <a:srgbClr val="A95B95"/>
          </a:solidFill>
          <a:ln/>
        </p:spPr>
      </p:sp>
      <p:sp>
        <p:nvSpPr>
          <p:cNvPr id="20" name="Text 18"/>
          <p:cNvSpPr/>
          <p:nvPr/>
        </p:nvSpPr>
        <p:spPr>
          <a:xfrm>
            <a:off x="9928979" y="2352437"/>
            <a:ext cx="3114913" cy="233124"/>
          </a:xfrm>
          <a:prstGeom prst="rect">
            <a:avLst/>
          </a:prstGeom>
          <a:noFill/>
          <a:ln/>
        </p:spPr>
        <p:txBody>
          <a:bodyPr wrap="none" lIns="0" tIns="0" rIns="0" bIns="0" rtlCol="0" anchor="t"/>
          <a:lstStyle/>
          <a:p>
            <a:pPr marL="0" indent="0" algn="l">
              <a:lnSpc>
                <a:spcPts val="1800"/>
              </a:lnSpc>
              <a:buNone/>
            </a:pPr>
            <a:r>
              <a:rPr lang="en-US" sz="1450" dirty="0">
                <a:solidFill>
                  <a:srgbClr val="DAD8E9"/>
                </a:solidFill>
                <a:latin typeface="Prompt Medium" pitchFamily="34" charset="0"/>
                <a:ea typeface="Prompt Medium" pitchFamily="34" charset="-122"/>
                <a:cs typeface="Prompt Medium" pitchFamily="34" charset="-120"/>
              </a:rPr>
              <a:t>Unordered Products Identification</a:t>
            </a:r>
            <a:endParaRPr lang="en-US" sz="1450" dirty="0"/>
          </a:p>
        </p:txBody>
      </p:sp>
      <p:sp>
        <p:nvSpPr>
          <p:cNvPr id="21" name="Text 19"/>
          <p:cNvSpPr/>
          <p:nvPr/>
        </p:nvSpPr>
        <p:spPr>
          <a:xfrm>
            <a:off x="9928979" y="2686288"/>
            <a:ext cx="3923109" cy="805815"/>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Pinpoints products that have never been featured in any order, vital for inventory management, product lifecycle analysis, or identifying slow-moving stock.</a:t>
            </a:r>
            <a:endParaRPr lang="en-US" sz="1300" dirty="0"/>
          </a:p>
        </p:txBody>
      </p:sp>
      <p:sp>
        <p:nvSpPr>
          <p:cNvPr id="22" name="Shape 20"/>
          <p:cNvSpPr/>
          <p:nvPr/>
        </p:nvSpPr>
        <p:spPr>
          <a:xfrm>
            <a:off x="9928979" y="3680936"/>
            <a:ext cx="3923109" cy="788908"/>
          </a:xfrm>
          <a:prstGeom prst="roundRect">
            <a:avLst>
              <a:gd name="adj" fmla="val 8938"/>
            </a:avLst>
          </a:prstGeom>
          <a:solidFill>
            <a:srgbClr val="181930"/>
          </a:solidFill>
          <a:ln/>
        </p:spPr>
      </p:sp>
      <p:sp>
        <p:nvSpPr>
          <p:cNvPr id="23" name="Shape 21"/>
          <p:cNvSpPr/>
          <p:nvPr/>
        </p:nvSpPr>
        <p:spPr>
          <a:xfrm>
            <a:off x="9920645" y="3680936"/>
            <a:ext cx="3939778" cy="788908"/>
          </a:xfrm>
          <a:prstGeom prst="roundRect">
            <a:avLst>
              <a:gd name="adj" fmla="val 3192"/>
            </a:avLst>
          </a:prstGeom>
          <a:solidFill>
            <a:srgbClr val="181930"/>
          </a:solidFill>
          <a:ln/>
        </p:spPr>
      </p:sp>
      <p:sp>
        <p:nvSpPr>
          <p:cNvPr id="24" name="Text 22"/>
          <p:cNvSpPr/>
          <p:nvPr/>
        </p:nvSpPr>
        <p:spPr>
          <a:xfrm>
            <a:off x="10088523" y="3806785"/>
            <a:ext cx="3604022" cy="537210"/>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products[~products['Product_ID'].isin(df['Product_ID'])]</a:t>
            </a:r>
            <a:endParaRPr lang="en-US" sz="1300" dirty="0"/>
          </a:p>
        </p:txBody>
      </p:sp>
      <p:sp>
        <p:nvSpPr>
          <p:cNvPr id="25" name="Shape 23"/>
          <p:cNvSpPr/>
          <p:nvPr/>
        </p:nvSpPr>
        <p:spPr>
          <a:xfrm>
            <a:off x="587573" y="5365671"/>
            <a:ext cx="4373166" cy="2230279"/>
          </a:xfrm>
          <a:prstGeom prst="roundRect">
            <a:avLst>
              <a:gd name="adj" fmla="val 4920"/>
            </a:avLst>
          </a:prstGeom>
          <a:solidFill>
            <a:srgbClr val="0B0C23">
              <a:alpha val="95000"/>
            </a:srgbClr>
          </a:solidFill>
          <a:ln w="22860">
            <a:solidFill>
              <a:srgbClr val="6D4562"/>
            </a:solidFill>
            <a:prstDash val="solid"/>
          </a:ln>
        </p:spPr>
      </p:sp>
      <p:sp>
        <p:nvSpPr>
          <p:cNvPr id="26" name="Shape 24"/>
          <p:cNvSpPr/>
          <p:nvPr/>
        </p:nvSpPr>
        <p:spPr>
          <a:xfrm>
            <a:off x="564713" y="5365671"/>
            <a:ext cx="91440" cy="2230279"/>
          </a:xfrm>
          <a:prstGeom prst="roundRect">
            <a:avLst>
              <a:gd name="adj" fmla="val 77111"/>
            </a:avLst>
          </a:prstGeom>
          <a:solidFill>
            <a:srgbClr val="A95B95"/>
          </a:solidFill>
          <a:ln/>
        </p:spPr>
      </p:sp>
      <p:sp>
        <p:nvSpPr>
          <p:cNvPr id="27" name="Text 25"/>
          <p:cNvSpPr/>
          <p:nvPr/>
        </p:nvSpPr>
        <p:spPr>
          <a:xfrm>
            <a:off x="846892" y="5556409"/>
            <a:ext cx="3869293" cy="233124"/>
          </a:xfrm>
          <a:prstGeom prst="rect">
            <a:avLst/>
          </a:prstGeom>
          <a:noFill/>
          <a:ln/>
        </p:spPr>
        <p:txBody>
          <a:bodyPr wrap="none" lIns="0" tIns="0" rIns="0" bIns="0" rtlCol="0" anchor="t"/>
          <a:lstStyle/>
          <a:p>
            <a:pPr marL="0" indent="0" algn="l">
              <a:lnSpc>
                <a:spcPts val="1800"/>
              </a:lnSpc>
              <a:buNone/>
            </a:pPr>
            <a:r>
              <a:rPr lang="en-US" sz="1450" dirty="0">
                <a:solidFill>
                  <a:srgbClr val="DAD8E9"/>
                </a:solidFill>
                <a:latin typeface="Prompt Medium" pitchFamily="34" charset="0"/>
                <a:ea typeface="Prompt Medium" pitchFamily="34" charset="-122"/>
                <a:cs typeface="Prompt Medium" pitchFamily="34" charset="-120"/>
              </a:rPr>
              <a:t>Orders with Missing Customer Information</a:t>
            </a:r>
            <a:endParaRPr lang="en-US" sz="1450" dirty="0"/>
          </a:p>
        </p:txBody>
      </p:sp>
      <p:sp>
        <p:nvSpPr>
          <p:cNvPr id="28" name="Text 26"/>
          <p:cNvSpPr/>
          <p:nvPr/>
        </p:nvSpPr>
        <p:spPr>
          <a:xfrm>
            <a:off x="846892" y="5890260"/>
            <a:ext cx="3923109" cy="805815"/>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Extracts all orders where the 'Customer_ID' is undefined or missing, highlighting data integrity issues that require immediate attention for reconciliation.</a:t>
            </a:r>
            <a:endParaRPr lang="en-US" sz="1300" dirty="0"/>
          </a:p>
        </p:txBody>
      </p:sp>
      <p:sp>
        <p:nvSpPr>
          <p:cNvPr id="29" name="Shape 27"/>
          <p:cNvSpPr/>
          <p:nvPr/>
        </p:nvSpPr>
        <p:spPr>
          <a:xfrm>
            <a:off x="846892" y="6884908"/>
            <a:ext cx="3923109" cy="520303"/>
          </a:xfrm>
          <a:prstGeom prst="roundRect">
            <a:avLst>
              <a:gd name="adj" fmla="val 13552"/>
            </a:avLst>
          </a:prstGeom>
          <a:solidFill>
            <a:srgbClr val="181930"/>
          </a:solidFill>
          <a:ln/>
        </p:spPr>
      </p:sp>
      <p:sp>
        <p:nvSpPr>
          <p:cNvPr id="30" name="Shape 28"/>
          <p:cNvSpPr/>
          <p:nvPr/>
        </p:nvSpPr>
        <p:spPr>
          <a:xfrm>
            <a:off x="838557" y="6884908"/>
            <a:ext cx="3939778" cy="520303"/>
          </a:xfrm>
          <a:prstGeom prst="roundRect">
            <a:avLst>
              <a:gd name="adj" fmla="val 4840"/>
            </a:avLst>
          </a:prstGeom>
          <a:solidFill>
            <a:srgbClr val="181930"/>
          </a:solidFill>
          <a:ln/>
        </p:spPr>
      </p:sp>
      <p:sp>
        <p:nvSpPr>
          <p:cNvPr id="31" name="Text 29"/>
          <p:cNvSpPr/>
          <p:nvPr/>
        </p:nvSpPr>
        <p:spPr>
          <a:xfrm>
            <a:off x="1006435" y="7010757"/>
            <a:ext cx="3604022" cy="268605"/>
          </a:xfrm>
          <a:prstGeom prst="rect">
            <a:avLst/>
          </a:prstGeom>
          <a:noFill/>
          <a:ln/>
        </p:spPr>
        <p:txBody>
          <a:bodyPr wrap="none" lIns="0" tIns="0" rIns="0" bIns="0" rtlCol="0" anchor="t"/>
          <a:lstStyle/>
          <a:p>
            <a:pPr marL="0" indent="0" algn="l">
              <a:lnSpc>
                <a:spcPts val="210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df[df['Customer_ID'].isna()]</a:t>
            </a:r>
            <a:endParaRPr lang="en-US" sz="1300" dirty="0"/>
          </a:p>
        </p:txBody>
      </p:sp>
      <p:sp>
        <p:nvSpPr>
          <p:cNvPr id="32" name="Shape 30"/>
          <p:cNvSpPr/>
          <p:nvPr/>
        </p:nvSpPr>
        <p:spPr>
          <a:xfrm>
            <a:off x="5128617" y="5365671"/>
            <a:ext cx="4373166" cy="2230279"/>
          </a:xfrm>
          <a:prstGeom prst="roundRect">
            <a:avLst>
              <a:gd name="adj" fmla="val 4920"/>
            </a:avLst>
          </a:prstGeom>
          <a:solidFill>
            <a:srgbClr val="0B0C23">
              <a:alpha val="95000"/>
            </a:srgbClr>
          </a:solidFill>
          <a:ln w="22860">
            <a:solidFill>
              <a:srgbClr val="6D4562"/>
            </a:solidFill>
            <a:prstDash val="solid"/>
          </a:ln>
        </p:spPr>
      </p:sp>
      <p:sp>
        <p:nvSpPr>
          <p:cNvPr id="33" name="Shape 31"/>
          <p:cNvSpPr/>
          <p:nvPr/>
        </p:nvSpPr>
        <p:spPr>
          <a:xfrm>
            <a:off x="5105757" y="5365671"/>
            <a:ext cx="91440" cy="2230279"/>
          </a:xfrm>
          <a:prstGeom prst="roundRect">
            <a:avLst>
              <a:gd name="adj" fmla="val 77111"/>
            </a:avLst>
          </a:prstGeom>
          <a:solidFill>
            <a:srgbClr val="A95B95"/>
          </a:solidFill>
          <a:ln/>
        </p:spPr>
      </p:sp>
      <p:sp>
        <p:nvSpPr>
          <p:cNvPr id="34" name="Text 32"/>
          <p:cNvSpPr/>
          <p:nvPr/>
        </p:nvSpPr>
        <p:spPr>
          <a:xfrm>
            <a:off x="5387935" y="5556409"/>
            <a:ext cx="3712250" cy="233124"/>
          </a:xfrm>
          <a:prstGeom prst="rect">
            <a:avLst/>
          </a:prstGeom>
          <a:noFill/>
          <a:ln/>
        </p:spPr>
        <p:txBody>
          <a:bodyPr wrap="none" lIns="0" tIns="0" rIns="0" bIns="0" rtlCol="0" anchor="t"/>
          <a:lstStyle/>
          <a:p>
            <a:pPr marL="0" indent="0" algn="l">
              <a:lnSpc>
                <a:spcPts val="1800"/>
              </a:lnSpc>
              <a:buNone/>
            </a:pPr>
            <a:r>
              <a:rPr lang="en-US" sz="1450" dirty="0">
                <a:solidFill>
                  <a:srgbClr val="DAD8E9"/>
                </a:solidFill>
                <a:latin typeface="Prompt Medium" pitchFamily="34" charset="0"/>
                <a:ea typeface="Prompt Medium" pitchFamily="34" charset="-122"/>
                <a:cs typeface="Prompt Medium" pitchFamily="34" charset="-120"/>
              </a:rPr>
              <a:t>Orders with Missing Product Information</a:t>
            </a:r>
            <a:endParaRPr lang="en-US" sz="1450" dirty="0"/>
          </a:p>
        </p:txBody>
      </p:sp>
      <p:sp>
        <p:nvSpPr>
          <p:cNvPr id="35" name="Text 33"/>
          <p:cNvSpPr/>
          <p:nvPr/>
        </p:nvSpPr>
        <p:spPr>
          <a:xfrm>
            <a:off x="5387935" y="5890260"/>
            <a:ext cx="3923109" cy="805815"/>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Identifies orders where critical 'Product_ID' information is absent, essential for maintaining a clean and accurate transaction history and preventing data gaps.</a:t>
            </a:r>
            <a:endParaRPr lang="en-US" sz="1300" dirty="0"/>
          </a:p>
        </p:txBody>
      </p:sp>
      <p:sp>
        <p:nvSpPr>
          <p:cNvPr id="36" name="Shape 34"/>
          <p:cNvSpPr/>
          <p:nvPr/>
        </p:nvSpPr>
        <p:spPr>
          <a:xfrm>
            <a:off x="5387935" y="6884908"/>
            <a:ext cx="3923109" cy="520303"/>
          </a:xfrm>
          <a:prstGeom prst="roundRect">
            <a:avLst>
              <a:gd name="adj" fmla="val 13552"/>
            </a:avLst>
          </a:prstGeom>
          <a:solidFill>
            <a:srgbClr val="181930"/>
          </a:solidFill>
          <a:ln/>
        </p:spPr>
      </p:sp>
      <p:sp>
        <p:nvSpPr>
          <p:cNvPr id="37" name="Shape 35"/>
          <p:cNvSpPr/>
          <p:nvPr/>
        </p:nvSpPr>
        <p:spPr>
          <a:xfrm>
            <a:off x="5379601" y="6884908"/>
            <a:ext cx="3939778" cy="520303"/>
          </a:xfrm>
          <a:prstGeom prst="roundRect">
            <a:avLst>
              <a:gd name="adj" fmla="val 4840"/>
            </a:avLst>
          </a:prstGeom>
          <a:solidFill>
            <a:srgbClr val="181930"/>
          </a:solidFill>
          <a:ln/>
        </p:spPr>
      </p:sp>
      <p:sp>
        <p:nvSpPr>
          <p:cNvPr id="38" name="Text 36"/>
          <p:cNvSpPr/>
          <p:nvPr/>
        </p:nvSpPr>
        <p:spPr>
          <a:xfrm>
            <a:off x="5547479" y="7010757"/>
            <a:ext cx="3604022" cy="268605"/>
          </a:xfrm>
          <a:prstGeom prst="rect">
            <a:avLst/>
          </a:prstGeom>
          <a:noFill/>
          <a:ln/>
        </p:spPr>
        <p:txBody>
          <a:bodyPr wrap="none" lIns="0" tIns="0" rIns="0" bIns="0" rtlCol="0" anchor="t"/>
          <a:lstStyle/>
          <a:p>
            <a:pPr marL="0" indent="0" algn="l">
              <a:lnSpc>
                <a:spcPts val="210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df[df['Product_ID'].isna()]</a:t>
            </a:r>
            <a:endParaRPr lang="en-US" sz="1300" dirty="0"/>
          </a:p>
        </p:txBody>
      </p:sp>
      <p:sp>
        <p:nvSpPr>
          <p:cNvPr id="39" name="Rectangle 38"/>
          <p:cNvSpPr/>
          <p:nvPr/>
        </p:nvSpPr>
        <p:spPr>
          <a:xfrm>
            <a:off x="12381186" y="7360014"/>
            <a:ext cx="2249214" cy="777766"/>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52437" y="356116"/>
            <a:ext cx="7121247" cy="359092"/>
          </a:xfrm>
          <a:prstGeom prst="rect">
            <a:avLst/>
          </a:prstGeom>
          <a:noFill/>
          <a:ln/>
        </p:spPr>
        <p:txBody>
          <a:bodyPr wrap="none" lIns="0" tIns="0" rIns="0" bIns="0" rtlCol="0" anchor="t"/>
          <a:lstStyle/>
          <a:p>
            <a:pPr marL="0" indent="0" algn="l">
              <a:lnSpc>
                <a:spcPts val="2800"/>
              </a:lnSpc>
              <a:buNone/>
            </a:pPr>
            <a:r>
              <a:rPr lang="en-US" sz="2250" dirty="0">
                <a:solidFill>
                  <a:srgbClr val="C6BFEE"/>
                </a:solidFill>
                <a:latin typeface="Prompt Medium" pitchFamily="34" charset="0"/>
                <a:ea typeface="Prompt Medium" pitchFamily="34" charset="-122"/>
                <a:cs typeface="Prompt Medium" pitchFamily="34" charset="-120"/>
              </a:rPr>
              <a:t>Feature Engineering: Creating New Data Attributes</a:t>
            </a:r>
            <a:endParaRPr lang="en-US" sz="2250" dirty="0"/>
          </a:p>
        </p:txBody>
      </p:sp>
      <p:sp>
        <p:nvSpPr>
          <p:cNvPr id="3" name="Text 1"/>
          <p:cNvSpPr/>
          <p:nvPr/>
        </p:nvSpPr>
        <p:spPr>
          <a:xfrm>
            <a:off x="452437" y="973693"/>
            <a:ext cx="13725525" cy="413623"/>
          </a:xfrm>
          <a:prstGeom prst="rect">
            <a:avLst/>
          </a:prstGeom>
          <a:noFill/>
          <a:ln/>
        </p:spPr>
        <p:txBody>
          <a:bodyPr wrap="square" lIns="0" tIns="0" rIns="0" bIns="0" rtlCol="0" anchor="t"/>
          <a:lstStyle/>
          <a:p>
            <a:pPr marL="0" indent="0" algn="l">
              <a:lnSpc>
                <a:spcPts val="1600"/>
              </a:lnSpc>
              <a:buNone/>
            </a:pPr>
            <a:r>
              <a:rPr lang="en-US" sz="1000" dirty="0">
                <a:solidFill>
                  <a:srgbClr val="DAD8E9"/>
                </a:solidFill>
                <a:latin typeface="Mukta Light" pitchFamily="34" charset="0"/>
                <a:ea typeface="Mukta Light" pitchFamily="34" charset="-122"/>
                <a:cs typeface="Mukta Light" pitchFamily="34" charset="-120"/>
              </a:rPr>
              <a:t>Feature engineering is a critical step in data preprocessing where new variables are created from existing ones to enhance model performance and uncover deeper insights. These new features often capture relationships that are not immediately obvious in the raw data, leading to more robust analyses.</a:t>
            </a:r>
            <a:endParaRPr lang="en-US" sz="1000" dirty="0"/>
          </a:p>
        </p:txBody>
      </p:sp>
      <p:pic>
        <p:nvPicPr>
          <p:cNvPr id="4" name="Image 0" descr="preencoded.png"/>
          <p:cNvPicPr>
            <a:picLocks noChangeAspect="1"/>
          </p:cNvPicPr>
          <p:nvPr/>
        </p:nvPicPr>
        <p:blipFill>
          <a:blip r:embed="rId3"/>
          <a:stretch>
            <a:fillRect/>
          </a:stretch>
        </p:blipFill>
        <p:spPr>
          <a:xfrm>
            <a:off x="452437" y="1532692"/>
            <a:ext cx="646390" cy="1268135"/>
          </a:xfrm>
          <a:prstGeom prst="rect">
            <a:avLst/>
          </a:prstGeom>
        </p:spPr>
      </p:pic>
      <p:sp>
        <p:nvSpPr>
          <p:cNvPr id="5" name="Text 2"/>
          <p:cNvSpPr/>
          <p:nvPr/>
        </p:nvSpPr>
        <p:spPr>
          <a:xfrm>
            <a:off x="1228011" y="1661874"/>
            <a:ext cx="2145983" cy="179427"/>
          </a:xfrm>
          <a:prstGeom prst="rect">
            <a:avLst/>
          </a:prstGeom>
          <a:noFill/>
          <a:ln/>
        </p:spPr>
        <p:txBody>
          <a:bodyPr wrap="none" lIns="0" tIns="0" rIns="0" bIns="0" rtlCol="0" anchor="t"/>
          <a:lstStyle/>
          <a:p>
            <a:pPr marL="0" indent="0" algn="l">
              <a:lnSpc>
                <a:spcPts val="1400"/>
              </a:lnSpc>
              <a:buNone/>
            </a:pPr>
            <a:r>
              <a:rPr lang="en-US" sz="1100" dirty="0">
                <a:solidFill>
                  <a:srgbClr val="DAD8E9"/>
                </a:solidFill>
                <a:latin typeface="Prompt Medium" pitchFamily="34" charset="0"/>
                <a:ea typeface="Prompt Medium" pitchFamily="34" charset="-122"/>
                <a:cs typeface="Prompt Medium" pitchFamily="34" charset="-120"/>
              </a:rPr>
              <a:t>Calculate Total Purchase Value</a:t>
            </a:r>
            <a:endParaRPr lang="en-US" sz="1100" dirty="0"/>
          </a:p>
        </p:txBody>
      </p:sp>
      <p:sp>
        <p:nvSpPr>
          <p:cNvPr id="6" name="Text 3"/>
          <p:cNvSpPr/>
          <p:nvPr/>
        </p:nvSpPr>
        <p:spPr>
          <a:xfrm>
            <a:off x="1228011" y="1918811"/>
            <a:ext cx="12949952" cy="206812"/>
          </a:xfrm>
          <a:prstGeom prst="rect">
            <a:avLst/>
          </a:prstGeom>
          <a:noFill/>
          <a:ln/>
        </p:spPr>
        <p:txBody>
          <a:bodyPr wrap="none" lIns="0" tIns="0" rIns="0" bIns="0" rtlCol="0" anchor="t"/>
          <a:lstStyle/>
          <a:p>
            <a:pPr marL="0" indent="0" algn="l">
              <a:lnSpc>
                <a:spcPts val="1600"/>
              </a:lnSpc>
              <a:buNone/>
            </a:pPr>
            <a:r>
              <a:rPr lang="en-US" sz="1000" dirty="0">
                <a:solidFill>
                  <a:srgbClr val="DAD8E9"/>
                </a:solidFill>
                <a:latin typeface="Mukta Light" pitchFamily="34" charset="0"/>
                <a:ea typeface="Mukta Light" pitchFamily="34" charset="-122"/>
                <a:cs typeface="Mukta Light" pitchFamily="34" charset="-120"/>
              </a:rPr>
              <a:t>Derives the </a:t>
            </a:r>
            <a:r>
              <a:rPr lang="en-US" sz="1000" b="1" dirty="0">
                <a:solidFill>
                  <a:srgbClr val="DAD8E9"/>
                </a:solidFill>
                <a:latin typeface="Mukta Light" pitchFamily="34" charset="0"/>
                <a:ea typeface="Mukta Light" pitchFamily="34" charset="-122"/>
                <a:cs typeface="Mukta Light" pitchFamily="34" charset="-120"/>
              </a:rPr>
              <a:t>Total_Purchase</a:t>
            </a:r>
            <a:r>
              <a:rPr lang="en-US" sz="1000" dirty="0">
                <a:solidFill>
                  <a:srgbClr val="DAD8E9"/>
                </a:solidFill>
                <a:latin typeface="Mukta Light" pitchFamily="34" charset="0"/>
                <a:ea typeface="Mukta Light" pitchFamily="34" charset="-122"/>
                <a:cs typeface="Mukta Light" pitchFamily="34" charset="-120"/>
              </a:rPr>
              <a:t> by multiplying the </a:t>
            </a:r>
            <a:r>
              <a:rPr lang="en-US" sz="1000" b="1" dirty="0">
                <a:solidFill>
                  <a:srgbClr val="DAD8E9"/>
                </a:solidFill>
                <a:latin typeface="Mukta Light" pitchFamily="34" charset="0"/>
                <a:ea typeface="Mukta Light" pitchFamily="34" charset="-122"/>
                <a:cs typeface="Mukta Light" pitchFamily="34" charset="-120"/>
              </a:rPr>
              <a:t>Price</a:t>
            </a:r>
            <a:r>
              <a:rPr lang="en-US" sz="1000" dirty="0">
                <a:solidFill>
                  <a:srgbClr val="DAD8E9"/>
                </a:solidFill>
                <a:latin typeface="Mukta Light" pitchFamily="34" charset="0"/>
                <a:ea typeface="Mukta Light" pitchFamily="34" charset="-122"/>
                <a:cs typeface="Mukta Light" pitchFamily="34" charset="-120"/>
              </a:rPr>
              <a:t> and </a:t>
            </a:r>
            <a:r>
              <a:rPr lang="en-US" sz="1000" b="1" dirty="0">
                <a:solidFill>
                  <a:srgbClr val="DAD8E9"/>
                </a:solidFill>
                <a:latin typeface="Mukta Light" pitchFamily="34" charset="0"/>
                <a:ea typeface="Mukta Light" pitchFamily="34" charset="-122"/>
                <a:cs typeface="Mukta Light" pitchFamily="34" charset="-120"/>
              </a:rPr>
              <a:t>Quantity</a:t>
            </a:r>
            <a:r>
              <a:rPr lang="en-US" sz="1000" dirty="0">
                <a:solidFill>
                  <a:srgbClr val="DAD8E9"/>
                </a:solidFill>
                <a:latin typeface="Mukta Light" pitchFamily="34" charset="0"/>
                <a:ea typeface="Mukta Light" pitchFamily="34" charset="-122"/>
                <a:cs typeface="Mukta Light" pitchFamily="34" charset="-120"/>
              </a:rPr>
              <a:t> for each transaction, providing a direct measure of revenue per order.</a:t>
            </a:r>
            <a:endParaRPr lang="en-US" sz="1000" dirty="0"/>
          </a:p>
        </p:txBody>
      </p:sp>
      <p:sp>
        <p:nvSpPr>
          <p:cNvPr id="7" name="Shape 4"/>
          <p:cNvSpPr/>
          <p:nvPr/>
        </p:nvSpPr>
        <p:spPr>
          <a:xfrm>
            <a:off x="1228011" y="2270998"/>
            <a:ext cx="12949952" cy="400645"/>
          </a:xfrm>
          <a:prstGeom prst="roundRect">
            <a:avLst>
              <a:gd name="adj" fmla="val 13553"/>
            </a:avLst>
          </a:prstGeom>
          <a:solidFill>
            <a:srgbClr val="181930"/>
          </a:solidFill>
          <a:ln/>
        </p:spPr>
      </p:sp>
      <p:sp>
        <p:nvSpPr>
          <p:cNvPr id="8" name="Shape 5"/>
          <p:cNvSpPr/>
          <p:nvPr/>
        </p:nvSpPr>
        <p:spPr>
          <a:xfrm>
            <a:off x="1221581" y="2270998"/>
            <a:ext cx="12962811" cy="400645"/>
          </a:xfrm>
          <a:prstGeom prst="roundRect">
            <a:avLst>
              <a:gd name="adj" fmla="val 4840"/>
            </a:avLst>
          </a:prstGeom>
          <a:solidFill>
            <a:srgbClr val="181930"/>
          </a:solidFill>
          <a:ln/>
        </p:spPr>
      </p:sp>
      <p:sp>
        <p:nvSpPr>
          <p:cNvPr id="9" name="Text 6"/>
          <p:cNvSpPr/>
          <p:nvPr/>
        </p:nvSpPr>
        <p:spPr>
          <a:xfrm>
            <a:off x="1350764" y="2367915"/>
            <a:ext cx="12704445" cy="206812"/>
          </a:xfrm>
          <a:prstGeom prst="rect">
            <a:avLst/>
          </a:prstGeom>
          <a:noFill/>
          <a:ln/>
        </p:spPr>
        <p:txBody>
          <a:bodyPr wrap="none" lIns="0" tIns="0" rIns="0" bIns="0" rtlCol="0" anchor="t"/>
          <a:lstStyle/>
          <a:p>
            <a:pPr marL="0" indent="0" algn="l">
              <a:lnSpc>
                <a:spcPts val="1600"/>
              </a:lnSpc>
              <a:buNone/>
            </a:pPr>
            <a:r>
              <a:rPr lang="en-US" sz="1000" dirty="0">
                <a:solidFill>
                  <a:srgbClr val="DAD8E9"/>
                </a:solidFill>
                <a:highlight>
                  <a:srgbClr val="181930"/>
                </a:highlight>
                <a:latin typeface="Consolas Light" pitchFamily="34" charset="0"/>
                <a:ea typeface="Consolas Light" pitchFamily="34" charset="-122"/>
                <a:cs typeface="Consolas Light" pitchFamily="34" charset="-120"/>
              </a:rPr>
              <a:t>df['Total_Purchase'] = df['Price'] * df['Quantity']</a:t>
            </a:r>
            <a:endParaRPr lang="en-US" sz="1000" dirty="0"/>
          </a:p>
        </p:txBody>
      </p:sp>
      <p:pic>
        <p:nvPicPr>
          <p:cNvPr id="10" name="Image 1" descr="preencoded.png"/>
          <p:cNvPicPr>
            <a:picLocks noChangeAspect="1"/>
          </p:cNvPicPr>
          <p:nvPr/>
        </p:nvPicPr>
        <p:blipFill>
          <a:blip r:embed="rId4"/>
          <a:stretch>
            <a:fillRect/>
          </a:stretch>
        </p:blipFill>
        <p:spPr>
          <a:xfrm>
            <a:off x="452437" y="2800826"/>
            <a:ext cx="646390" cy="1268135"/>
          </a:xfrm>
          <a:prstGeom prst="rect">
            <a:avLst/>
          </a:prstGeom>
        </p:spPr>
      </p:pic>
      <p:sp>
        <p:nvSpPr>
          <p:cNvPr id="11" name="Text 7"/>
          <p:cNvSpPr/>
          <p:nvPr/>
        </p:nvSpPr>
        <p:spPr>
          <a:xfrm>
            <a:off x="1228011" y="2930009"/>
            <a:ext cx="1972151" cy="179427"/>
          </a:xfrm>
          <a:prstGeom prst="rect">
            <a:avLst/>
          </a:prstGeom>
          <a:noFill/>
          <a:ln/>
        </p:spPr>
        <p:txBody>
          <a:bodyPr wrap="none" lIns="0" tIns="0" rIns="0" bIns="0" rtlCol="0" anchor="t"/>
          <a:lstStyle/>
          <a:p>
            <a:pPr marL="0" indent="0" algn="l">
              <a:lnSpc>
                <a:spcPts val="1400"/>
              </a:lnSpc>
              <a:buNone/>
            </a:pPr>
            <a:r>
              <a:rPr lang="en-US" sz="1100" dirty="0">
                <a:solidFill>
                  <a:srgbClr val="DAD8E9"/>
                </a:solidFill>
                <a:latin typeface="Prompt Medium" pitchFamily="34" charset="0"/>
                <a:ea typeface="Prompt Medium" pitchFamily="34" charset="-122"/>
                <a:cs typeface="Prompt Medium" pitchFamily="34" charset="-120"/>
              </a:rPr>
              <a:t>Determine Discounted Price</a:t>
            </a:r>
            <a:endParaRPr lang="en-US" sz="1100" dirty="0"/>
          </a:p>
        </p:txBody>
      </p:sp>
      <p:sp>
        <p:nvSpPr>
          <p:cNvPr id="12" name="Text 8"/>
          <p:cNvSpPr/>
          <p:nvPr/>
        </p:nvSpPr>
        <p:spPr>
          <a:xfrm>
            <a:off x="1228011" y="3186946"/>
            <a:ext cx="12949952" cy="206812"/>
          </a:xfrm>
          <a:prstGeom prst="rect">
            <a:avLst/>
          </a:prstGeom>
          <a:noFill/>
          <a:ln/>
        </p:spPr>
        <p:txBody>
          <a:bodyPr wrap="none" lIns="0" tIns="0" rIns="0" bIns="0" rtlCol="0" anchor="t"/>
          <a:lstStyle/>
          <a:p>
            <a:pPr marL="0" indent="0" algn="l">
              <a:lnSpc>
                <a:spcPts val="1600"/>
              </a:lnSpc>
              <a:buNone/>
            </a:pPr>
            <a:r>
              <a:rPr lang="en-US" sz="1000" dirty="0">
                <a:solidFill>
                  <a:srgbClr val="DAD8E9"/>
                </a:solidFill>
                <a:latin typeface="Mukta Light" pitchFamily="34" charset="0"/>
                <a:ea typeface="Mukta Light" pitchFamily="34" charset="-122"/>
                <a:cs typeface="Mukta Light" pitchFamily="34" charset="-120"/>
              </a:rPr>
              <a:t>Computes the </a:t>
            </a:r>
            <a:r>
              <a:rPr lang="en-US" sz="1000" b="1" dirty="0">
                <a:solidFill>
                  <a:srgbClr val="DAD8E9"/>
                </a:solidFill>
                <a:latin typeface="Mukta Light" pitchFamily="34" charset="0"/>
                <a:ea typeface="Mukta Light" pitchFamily="34" charset="-122"/>
                <a:cs typeface="Mukta Light" pitchFamily="34" charset="-120"/>
              </a:rPr>
              <a:t>Discounted_Price</a:t>
            </a:r>
            <a:r>
              <a:rPr lang="en-US" sz="1000" dirty="0">
                <a:solidFill>
                  <a:srgbClr val="DAD8E9"/>
                </a:solidFill>
                <a:latin typeface="Mukta Light" pitchFamily="34" charset="0"/>
                <a:ea typeface="Mukta Light" pitchFamily="34" charset="-122"/>
                <a:cs typeface="Mukta Light" pitchFamily="34" charset="-120"/>
              </a:rPr>
              <a:t> by subtracting the </a:t>
            </a:r>
            <a:r>
              <a:rPr lang="en-US" sz="1000" b="1" dirty="0">
                <a:solidFill>
                  <a:srgbClr val="DAD8E9"/>
                </a:solidFill>
                <a:latin typeface="Mukta Light" pitchFamily="34" charset="0"/>
                <a:ea typeface="Mukta Light" pitchFamily="34" charset="-122"/>
                <a:cs typeface="Mukta Light" pitchFamily="34" charset="-120"/>
              </a:rPr>
              <a:t>Discount</a:t>
            </a:r>
            <a:r>
              <a:rPr lang="en-US" sz="1000" dirty="0">
                <a:solidFill>
                  <a:srgbClr val="DAD8E9"/>
                </a:solidFill>
                <a:latin typeface="Mukta Light" pitchFamily="34" charset="0"/>
                <a:ea typeface="Mukta Light" pitchFamily="34" charset="-122"/>
                <a:cs typeface="Mukta Light" pitchFamily="34" charset="-120"/>
              </a:rPr>
              <a:t> from the original </a:t>
            </a:r>
            <a:r>
              <a:rPr lang="en-US" sz="1000" b="1" dirty="0">
                <a:solidFill>
                  <a:srgbClr val="DAD8E9"/>
                </a:solidFill>
                <a:latin typeface="Mukta Light" pitchFamily="34" charset="0"/>
                <a:ea typeface="Mukta Light" pitchFamily="34" charset="-122"/>
                <a:cs typeface="Mukta Light" pitchFamily="34" charset="-120"/>
              </a:rPr>
              <a:t>Price</a:t>
            </a:r>
            <a:r>
              <a:rPr lang="en-US" sz="1000" dirty="0">
                <a:solidFill>
                  <a:srgbClr val="DAD8E9"/>
                </a:solidFill>
                <a:latin typeface="Mukta Light" pitchFamily="34" charset="0"/>
                <a:ea typeface="Mukta Light" pitchFamily="34" charset="-122"/>
                <a:cs typeface="Mukta Light" pitchFamily="34" charset="-120"/>
              </a:rPr>
              <a:t>, reflecting the actual cost to the customer.</a:t>
            </a:r>
            <a:endParaRPr lang="en-US" sz="1000" dirty="0"/>
          </a:p>
        </p:txBody>
      </p:sp>
      <p:sp>
        <p:nvSpPr>
          <p:cNvPr id="13" name="Shape 9"/>
          <p:cNvSpPr/>
          <p:nvPr/>
        </p:nvSpPr>
        <p:spPr>
          <a:xfrm>
            <a:off x="1228011" y="3539133"/>
            <a:ext cx="12949952" cy="400645"/>
          </a:xfrm>
          <a:prstGeom prst="roundRect">
            <a:avLst>
              <a:gd name="adj" fmla="val 13553"/>
            </a:avLst>
          </a:prstGeom>
          <a:solidFill>
            <a:srgbClr val="181930"/>
          </a:solidFill>
          <a:ln/>
        </p:spPr>
      </p:sp>
      <p:sp>
        <p:nvSpPr>
          <p:cNvPr id="14" name="Shape 10"/>
          <p:cNvSpPr/>
          <p:nvPr/>
        </p:nvSpPr>
        <p:spPr>
          <a:xfrm>
            <a:off x="1221581" y="3539133"/>
            <a:ext cx="12962811" cy="400645"/>
          </a:xfrm>
          <a:prstGeom prst="roundRect">
            <a:avLst>
              <a:gd name="adj" fmla="val 4840"/>
            </a:avLst>
          </a:prstGeom>
          <a:solidFill>
            <a:srgbClr val="181930"/>
          </a:solidFill>
          <a:ln/>
        </p:spPr>
      </p:sp>
      <p:sp>
        <p:nvSpPr>
          <p:cNvPr id="15" name="Text 11"/>
          <p:cNvSpPr/>
          <p:nvPr/>
        </p:nvSpPr>
        <p:spPr>
          <a:xfrm>
            <a:off x="1350764" y="3636050"/>
            <a:ext cx="12704445" cy="206812"/>
          </a:xfrm>
          <a:prstGeom prst="rect">
            <a:avLst/>
          </a:prstGeom>
          <a:noFill/>
          <a:ln/>
        </p:spPr>
        <p:txBody>
          <a:bodyPr wrap="none" lIns="0" tIns="0" rIns="0" bIns="0" rtlCol="0" anchor="t"/>
          <a:lstStyle/>
          <a:p>
            <a:pPr marL="0" indent="0" algn="l">
              <a:lnSpc>
                <a:spcPts val="1600"/>
              </a:lnSpc>
              <a:buNone/>
            </a:pPr>
            <a:r>
              <a:rPr lang="en-US" sz="1000" dirty="0">
                <a:solidFill>
                  <a:srgbClr val="DAD8E9"/>
                </a:solidFill>
                <a:highlight>
                  <a:srgbClr val="181930"/>
                </a:highlight>
                <a:latin typeface="Consolas Light" pitchFamily="34" charset="0"/>
                <a:ea typeface="Consolas Light" pitchFamily="34" charset="-122"/>
                <a:cs typeface="Consolas Light" pitchFamily="34" charset="-120"/>
              </a:rPr>
              <a:t>df['Discounted_Price'] = df['Price'] - df['Discount']</a:t>
            </a:r>
            <a:endParaRPr lang="en-US" sz="1000" dirty="0"/>
          </a:p>
        </p:txBody>
      </p:sp>
      <p:pic>
        <p:nvPicPr>
          <p:cNvPr id="16" name="Image 2" descr="preencoded.png"/>
          <p:cNvPicPr>
            <a:picLocks noChangeAspect="1"/>
          </p:cNvPicPr>
          <p:nvPr/>
        </p:nvPicPr>
        <p:blipFill>
          <a:blip r:embed="rId5"/>
          <a:stretch>
            <a:fillRect/>
          </a:stretch>
        </p:blipFill>
        <p:spPr>
          <a:xfrm>
            <a:off x="452437" y="4068961"/>
            <a:ext cx="646390" cy="1268135"/>
          </a:xfrm>
          <a:prstGeom prst="rect">
            <a:avLst/>
          </a:prstGeom>
        </p:spPr>
      </p:pic>
      <p:sp>
        <p:nvSpPr>
          <p:cNvPr id="17" name="Text 12"/>
          <p:cNvSpPr/>
          <p:nvPr/>
        </p:nvSpPr>
        <p:spPr>
          <a:xfrm>
            <a:off x="1228011" y="4198144"/>
            <a:ext cx="1853684" cy="179427"/>
          </a:xfrm>
          <a:prstGeom prst="rect">
            <a:avLst/>
          </a:prstGeom>
          <a:noFill/>
          <a:ln/>
        </p:spPr>
        <p:txBody>
          <a:bodyPr wrap="none" lIns="0" tIns="0" rIns="0" bIns="0" rtlCol="0" anchor="t"/>
          <a:lstStyle/>
          <a:p>
            <a:pPr marL="0" indent="0" algn="l">
              <a:lnSpc>
                <a:spcPts val="1400"/>
              </a:lnSpc>
              <a:buNone/>
            </a:pPr>
            <a:r>
              <a:rPr lang="en-US" sz="1100" dirty="0">
                <a:solidFill>
                  <a:srgbClr val="DAD8E9"/>
                </a:solidFill>
                <a:latin typeface="Prompt Medium" pitchFamily="34" charset="0"/>
                <a:ea typeface="Prompt Medium" pitchFamily="34" charset="-122"/>
                <a:cs typeface="Prompt Medium" pitchFamily="34" charset="-120"/>
              </a:rPr>
              <a:t>Measure Delivery Duration</a:t>
            </a:r>
            <a:endParaRPr lang="en-US" sz="1100" dirty="0"/>
          </a:p>
        </p:txBody>
      </p:sp>
      <p:sp>
        <p:nvSpPr>
          <p:cNvPr id="18" name="Text 13"/>
          <p:cNvSpPr/>
          <p:nvPr/>
        </p:nvSpPr>
        <p:spPr>
          <a:xfrm>
            <a:off x="1228011" y="4455081"/>
            <a:ext cx="12949952" cy="206812"/>
          </a:xfrm>
          <a:prstGeom prst="rect">
            <a:avLst/>
          </a:prstGeom>
          <a:noFill/>
          <a:ln/>
        </p:spPr>
        <p:txBody>
          <a:bodyPr wrap="none" lIns="0" tIns="0" rIns="0" bIns="0" rtlCol="0" anchor="t"/>
          <a:lstStyle/>
          <a:p>
            <a:pPr marL="0" indent="0" algn="l">
              <a:lnSpc>
                <a:spcPts val="1600"/>
              </a:lnSpc>
              <a:buNone/>
            </a:pPr>
            <a:r>
              <a:rPr lang="en-US" sz="1000" dirty="0">
                <a:solidFill>
                  <a:srgbClr val="DAD8E9"/>
                </a:solidFill>
                <a:latin typeface="Mukta Light" pitchFamily="34" charset="0"/>
                <a:ea typeface="Mukta Light" pitchFamily="34" charset="-122"/>
                <a:cs typeface="Mukta Light" pitchFamily="34" charset="-120"/>
              </a:rPr>
              <a:t>Calculates the </a:t>
            </a:r>
            <a:r>
              <a:rPr lang="en-US" sz="1000" b="1" dirty="0">
                <a:solidFill>
                  <a:srgbClr val="DAD8E9"/>
                </a:solidFill>
                <a:latin typeface="Mukta Light" pitchFamily="34" charset="0"/>
                <a:ea typeface="Mukta Light" pitchFamily="34" charset="-122"/>
                <a:cs typeface="Mukta Light" pitchFamily="34" charset="-120"/>
              </a:rPr>
              <a:t>Delivery_Duration</a:t>
            </a:r>
            <a:r>
              <a:rPr lang="en-US" sz="1000" dirty="0">
                <a:solidFill>
                  <a:srgbClr val="DAD8E9"/>
                </a:solidFill>
                <a:latin typeface="Mukta Light" pitchFamily="34" charset="0"/>
                <a:ea typeface="Mukta Light" pitchFamily="34" charset="-122"/>
                <a:cs typeface="Mukta Light" pitchFamily="34" charset="-120"/>
              </a:rPr>
              <a:t> in days between the </a:t>
            </a:r>
            <a:r>
              <a:rPr lang="en-US" sz="1000" b="1" dirty="0">
                <a:solidFill>
                  <a:srgbClr val="DAD8E9"/>
                </a:solidFill>
                <a:latin typeface="Mukta Light" pitchFamily="34" charset="0"/>
                <a:ea typeface="Mukta Light" pitchFamily="34" charset="-122"/>
                <a:cs typeface="Mukta Light" pitchFamily="34" charset="-120"/>
              </a:rPr>
              <a:t>Delivery_Date</a:t>
            </a:r>
            <a:r>
              <a:rPr lang="en-US" sz="1000" dirty="0">
                <a:solidFill>
                  <a:srgbClr val="DAD8E9"/>
                </a:solidFill>
                <a:latin typeface="Mukta Light" pitchFamily="34" charset="0"/>
                <a:ea typeface="Mukta Light" pitchFamily="34" charset="-122"/>
                <a:cs typeface="Mukta Light" pitchFamily="34" charset="-120"/>
              </a:rPr>
              <a:t> and </a:t>
            </a:r>
            <a:r>
              <a:rPr lang="en-US" sz="1000" b="1" dirty="0">
                <a:solidFill>
                  <a:srgbClr val="DAD8E9"/>
                </a:solidFill>
                <a:latin typeface="Mukta Light" pitchFamily="34" charset="0"/>
                <a:ea typeface="Mukta Light" pitchFamily="34" charset="-122"/>
                <a:cs typeface="Mukta Light" pitchFamily="34" charset="-120"/>
              </a:rPr>
              <a:t>Purchase_Date</a:t>
            </a:r>
            <a:r>
              <a:rPr lang="en-US" sz="1000" dirty="0">
                <a:solidFill>
                  <a:srgbClr val="DAD8E9"/>
                </a:solidFill>
                <a:latin typeface="Mukta Light" pitchFamily="34" charset="0"/>
                <a:ea typeface="Mukta Light" pitchFamily="34" charset="-122"/>
                <a:cs typeface="Mukta Light" pitchFamily="34" charset="-120"/>
              </a:rPr>
              <a:t>, essential for logistics and customer service analysis.</a:t>
            </a:r>
            <a:endParaRPr lang="en-US" sz="1000" dirty="0"/>
          </a:p>
        </p:txBody>
      </p:sp>
      <p:sp>
        <p:nvSpPr>
          <p:cNvPr id="19" name="Shape 14"/>
          <p:cNvSpPr/>
          <p:nvPr/>
        </p:nvSpPr>
        <p:spPr>
          <a:xfrm>
            <a:off x="1228011" y="4807268"/>
            <a:ext cx="12949952" cy="400645"/>
          </a:xfrm>
          <a:prstGeom prst="roundRect">
            <a:avLst>
              <a:gd name="adj" fmla="val 13553"/>
            </a:avLst>
          </a:prstGeom>
          <a:solidFill>
            <a:srgbClr val="181930"/>
          </a:solidFill>
          <a:ln/>
        </p:spPr>
      </p:sp>
      <p:sp>
        <p:nvSpPr>
          <p:cNvPr id="20" name="Shape 15"/>
          <p:cNvSpPr/>
          <p:nvPr/>
        </p:nvSpPr>
        <p:spPr>
          <a:xfrm>
            <a:off x="1221581" y="4807268"/>
            <a:ext cx="12962811" cy="400645"/>
          </a:xfrm>
          <a:prstGeom prst="roundRect">
            <a:avLst>
              <a:gd name="adj" fmla="val 4840"/>
            </a:avLst>
          </a:prstGeom>
          <a:solidFill>
            <a:srgbClr val="181930"/>
          </a:solidFill>
          <a:ln/>
        </p:spPr>
      </p:sp>
      <p:sp>
        <p:nvSpPr>
          <p:cNvPr id="21" name="Text 16"/>
          <p:cNvSpPr/>
          <p:nvPr/>
        </p:nvSpPr>
        <p:spPr>
          <a:xfrm>
            <a:off x="1350764" y="4904184"/>
            <a:ext cx="12704445" cy="206812"/>
          </a:xfrm>
          <a:prstGeom prst="rect">
            <a:avLst/>
          </a:prstGeom>
          <a:noFill/>
          <a:ln/>
        </p:spPr>
        <p:txBody>
          <a:bodyPr wrap="none" lIns="0" tIns="0" rIns="0" bIns="0" rtlCol="0" anchor="t"/>
          <a:lstStyle/>
          <a:p>
            <a:pPr marL="0" indent="0" algn="l">
              <a:lnSpc>
                <a:spcPts val="1600"/>
              </a:lnSpc>
              <a:buNone/>
            </a:pPr>
            <a:r>
              <a:rPr lang="en-US" sz="1000" dirty="0">
                <a:solidFill>
                  <a:srgbClr val="DAD8E9"/>
                </a:solidFill>
                <a:highlight>
                  <a:srgbClr val="181930"/>
                </a:highlight>
                <a:latin typeface="Consolas Light" pitchFamily="34" charset="0"/>
                <a:ea typeface="Consolas Light" pitchFamily="34" charset="-122"/>
                <a:cs typeface="Consolas Light" pitchFamily="34" charset="-120"/>
              </a:rPr>
              <a:t>df['Delivery_Duration'] = (df['Delivery_Date'] - df['Purchase_Date']).dt.days</a:t>
            </a:r>
            <a:endParaRPr lang="en-US" sz="1000" dirty="0"/>
          </a:p>
        </p:txBody>
      </p:sp>
      <p:pic>
        <p:nvPicPr>
          <p:cNvPr id="22" name="Image 3" descr="preencoded.png"/>
          <p:cNvPicPr>
            <a:picLocks noChangeAspect="1"/>
          </p:cNvPicPr>
          <p:nvPr/>
        </p:nvPicPr>
        <p:blipFill>
          <a:blip r:embed="rId6"/>
          <a:stretch>
            <a:fillRect/>
          </a:stretch>
        </p:blipFill>
        <p:spPr>
          <a:xfrm>
            <a:off x="452437" y="5337096"/>
            <a:ext cx="646390" cy="1268135"/>
          </a:xfrm>
          <a:prstGeom prst="rect">
            <a:avLst/>
          </a:prstGeom>
        </p:spPr>
      </p:pic>
      <p:sp>
        <p:nvSpPr>
          <p:cNvPr id="23" name="Text 17"/>
          <p:cNvSpPr/>
          <p:nvPr/>
        </p:nvSpPr>
        <p:spPr>
          <a:xfrm>
            <a:off x="1228011" y="5466278"/>
            <a:ext cx="2384465" cy="179427"/>
          </a:xfrm>
          <a:prstGeom prst="rect">
            <a:avLst/>
          </a:prstGeom>
          <a:noFill/>
          <a:ln/>
        </p:spPr>
        <p:txBody>
          <a:bodyPr wrap="none" lIns="0" tIns="0" rIns="0" bIns="0" rtlCol="0" anchor="t"/>
          <a:lstStyle/>
          <a:p>
            <a:pPr marL="0" indent="0" algn="l">
              <a:lnSpc>
                <a:spcPts val="1400"/>
              </a:lnSpc>
              <a:buNone/>
            </a:pPr>
            <a:r>
              <a:rPr lang="en-US" sz="1100" dirty="0">
                <a:solidFill>
                  <a:srgbClr val="DAD8E9"/>
                </a:solidFill>
                <a:latin typeface="Prompt Medium" pitchFamily="34" charset="0"/>
                <a:ea typeface="Prompt Medium" pitchFamily="34" charset="-122"/>
                <a:cs typeface="Prompt Medium" pitchFamily="34" charset="-120"/>
              </a:rPr>
              <a:t>Categorise Customer Age Groups</a:t>
            </a:r>
            <a:endParaRPr lang="en-US" sz="1100" dirty="0"/>
          </a:p>
        </p:txBody>
      </p:sp>
      <p:sp>
        <p:nvSpPr>
          <p:cNvPr id="24" name="Text 18"/>
          <p:cNvSpPr/>
          <p:nvPr/>
        </p:nvSpPr>
        <p:spPr>
          <a:xfrm>
            <a:off x="1228011" y="5723215"/>
            <a:ext cx="12949952" cy="206812"/>
          </a:xfrm>
          <a:prstGeom prst="rect">
            <a:avLst/>
          </a:prstGeom>
          <a:noFill/>
          <a:ln/>
        </p:spPr>
        <p:txBody>
          <a:bodyPr wrap="none" lIns="0" tIns="0" rIns="0" bIns="0" rtlCol="0" anchor="t"/>
          <a:lstStyle/>
          <a:p>
            <a:pPr marL="0" indent="0" algn="l">
              <a:lnSpc>
                <a:spcPts val="1600"/>
              </a:lnSpc>
              <a:buNone/>
            </a:pPr>
            <a:r>
              <a:rPr lang="en-US" sz="1000" dirty="0">
                <a:solidFill>
                  <a:srgbClr val="DAD8E9"/>
                </a:solidFill>
                <a:latin typeface="Mukta Light" pitchFamily="34" charset="0"/>
                <a:ea typeface="Mukta Light" pitchFamily="34" charset="-122"/>
                <a:cs typeface="Mukta Light" pitchFamily="34" charset="-120"/>
              </a:rPr>
              <a:t>Segments customers into distinct </a:t>
            </a:r>
            <a:r>
              <a:rPr lang="en-US" sz="1000" b="1" dirty="0">
                <a:solidFill>
                  <a:srgbClr val="DAD8E9"/>
                </a:solidFill>
                <a:latin typeface="Mukta Light" pitchFamily="34" charset="0"/>
                <a:ea typeface="Mukta Light" pitchFamily="34" charset="-122"/>
                <a:cs typeface="Mukta Light" pitchFamily="34" charset="-120"/>
              </a:rPr>
              <a:t>Age_Group</a:t>
            </a:r>
            <a:r>
              <a:rPr lang="en-US" sz="1000" dirty="0">
                <a:solidFill>
                  <a:srgbClr val="DAD8E9"/>
                </a:solidFill>
                <a:latin typeface="Mukta Light" pitchFamily="34" charset="0"/>
                <a:ea typeface="Mukta Light" pitchFamily="34" charset="-122"/>
                <a:cs typeface="Mukta Light" pitchFamily="34" charset="-120"/>
              </a:rPr>
              <a:t> categories (Child, Teen, Adult, Senior) using predefined age ranges for targeted marketing strategies.</a:t>
            </a:r>
            <a:endParaRPr lang="en-US" sz="1000" dirty="0"/>
          </a:p>
        </p:txBody>
      </p:sp>
      <p:sp>
        <p:nvSpPr>
          <p:cNvPr id="25" name="Shape 19"/>
          <p:cNvSpPr/>
          <p:nvPr/>
        </p:nvSpPr>
        <p:spPr>
          <a:xfrm>
            <a:off x="1228011" y="6075402"/>
            <a:ext cx="12949952" cy="400645"/>
          </a:xfrm>
          <a:prstGeom prst="roundRect">
            <a:avLst>
              <a:gd name="adj" fmla="val 13553"/>
            </a:avLst>
          </a:prstGeom>
          <a:solidFill>
            <a:srgbClr val="181930"/>
          </a:solidFill>
          <a:ln/>
        </p:spPr>
      </p:sp>
      <p:sp>
        <p:nvSpPr>
          <p:cNvPr id="26" name="Shape 20"/>
          <p:cNvSpPr/>
          <p:nvPr/>
        </p:nvSpPr>
        <p:spPr>
          <a:xfrm>
            <a:off x="1221581" y="6075402"/>
            <a:ext cx="12962811" cy="400645"/>
          </a:xfrm>
          <a:prstGeom prst="roundRect">
            <a:avLst>
              <a:gd name="adj" fmla="val 4840"/>
            </a:avLst>
          </a:prstGeom>
          <a:solidFill>
            <a:srgbClr val="181930"/>
          </a:solidFill>
          <a:ln/>
        </p:spPr>
      </p:sp>
      <p:sp>
        <p:nvSpPr>
          <p:cNvPr id="27" name="Text 21"/>
          <p:cNvSpPr/>
          <p:nvPr/>
        </p:nvSpPr>
        <p:spPr>
          <a:xfrm>
            <a:off x="1350764" y="6172319"/>
            <a:ext cx="12704445" cy="206812"/>
          </a:xfrm>
          <a:prstGeom prst="rect">
            <a:avLst/>
          </a:prstGeom>
          <a:noFill/>
          <a:ln/>
        </p:spPr>
        <p:txBody>
          <a:bodyPr wrap="none" lIns="0" tIns="0" rIns="0" bIns="0" rtlCol="0" anchor="t"/>
          <a:lstStyle/>
          <a:p>
            <a:pPr marL="0" indent="0" algn="l">
              <a:lnSpc>
                <a:spcPts val="1600"/>
              </a:lnSpc>
              <a:buNone/>
            </a:pPr>
            <a:r>
              <a:rPr lang="en-US" sz="1000" dirty="0">
                <a:solidFill>
                  <a:srgbClr val="DAD8E9"/>
                </a:solidFill>
                <a:highlight>
                  <a:srgbClr val="181930"/>
                </a:highlight>
                <a:latin typeface="Consolas Light" pitchFamily="34" charset="0"/>
                <a:ea typeface="Consolas Light" pitchFamily="34" charset="-122"/>
                <a:cs typeface="Consolas Light" pitchFamily="34" charset="-120"/>
              </a:rPr>
              <a:t>df['Age_Group'] = pd.cut(df['Age'], [0,12,19,59,120], labels=['Child','Teen','Adult','Senior'])</a:t>
            </a:r>
            <a:endParaRPr lang="en-US" sz="1000" dirty="0"/>
          </a:p>
        </p:txBody>
      </p:sp>
      <p:pic>
        <p:nvPicPr>
          <p:cNvPr id="28" name="Image 4" descr="preencoded.png"/>
          <p:cNvPicPr>
            <a:picLocks noChangeAspect="1"/>
          </p:cNvPicPr>
          <p:nvPr/>
        </p:nvPicPr>
        <p:blipFill>
          <a:blip r:embed="rId7"/>
          <a:stretch>
            <a:fillRect/>
          </a:stretch>
        </p:blipFill>
        <p:spPr>
          <a:xfrm>
            <a:off x="452437" y="6605230"/>
            <a:ext cx="646390" cy="1268135"/>
          </a:xfrm>
          <a:prstGeom prst="rect">
            <a:avLst/>
          </a:prstGeom>
        </p:spPr>
      </p:pic>
      <p:sp>
        <p:nvSpPr>
          <p:cNvPr id="29" name="Text 22"/>
          <p:cNvSpPr/>
          <p:nvPr/>
        </p:nvSpPr>
        <p:spPr>
          <a:xfrm>
            <a:off x="1228011" y="6734413"/>
            <a:ext cx="2206943" cy="179427"/>
          </a:xfrm>
          <a:prstGeom prst="rect">
            <a:avLst/>
          </a:prstGeom>
          <a:noFill/>
          <a:ln/>
        </p:spPr>
        <p:txBody>
          <a:bodyPr wrap="none" lIns="0" tIns="0" rIns="0" bIns="0" rtlCol="0" anchor="t"/>
          <a:lstStyle/>
          <a:p>
            <a:pPr marL="0" indent="0" algn="l">
              <a:lnSpc>
                <a:spcPts val="1400"/>
              </a:lnSpc>
              <a:buNone/>
            </a:pPr>
            <a:r>
              <a:rPr lang="en-US" sz="1100" dirty="0">
                <a:solidFill>
                  <a:srgbClr val="DAD8E9"/>
                </a:solidFill>
                <a:latin typeface="Prompt Medium" pitchFamily="34" charset="0"/>
                <a:ea typeface="Prompt Medium" pitchFamily="34" charset="-122"/>
                <a:cs typeface="Prompt Medium" pitchFamily="34" charset="-120"/>
              </a:rPr>
              <a:t>Assign Customer Loyalty Levels</a:t>
            </a:r>
            <a:endParaRPr lang="en-US" sz="1100" dirty="0"/>
          </a:p>
        </p:txBody>
      </p:sp>
      <p:sp>
        <p:nvSpPr>
          <p:cNvPr id="30" name="Text 23"/>
          <p:cNvSpPr/>
          <p:nvPr/>
        </p:nvSpPr>
        <p:spPr>
          <a:xfrm>
            <a:off x="1228011" y="6991350"/>
            <a:ext cx="12949952" cy="206812"/>
          </a:xfrm>
          <a:prstGeom prst="rect">
            <a:avLst/>
          </a:prstGeom>
          <a:noFill/>
          <a:ln/>
        </p:spPr>
        <p:txBody>
          <a:bodyPr wrap="none" lIns="0" tIns="0" rIns="0" bIns="0" rtlCol="0" anchor="t"/>
          <a:lstStyle/>
          <a:p>
            <a:pPr marL="0" indent="0" algn="l">
              <a:lnSpc>
                <a:spcPts val="1600"/>
              </a:lnSpc>
              <a:buNone/>
            </a:pPr>
            <a:r>
              <a:rPr lang="en-US" sz="1000" dirty="0">
                <a:solidFill>
                  <a:srgbClr val="DAD8E9"/>
                </a:solidFill>
                <a:latin typeface="Mukta Light" pitchFamily="34" charset="0"/>
                <a:ea typeface="Mukta Light" pitchFamily="34" charset="-122"/>
                <a:cs typeface="Mukta Light" pitchFamily="34" charset="-120"/>
              </a:rPr>
              <a:t>Assigns a </a:t>
            </a:r>
            <a:r>
              <a:rPr lang="en-US" sz="1000" b="1" dirty="0">
                <a:solidFill>
                  <a:srgbClr val="DAD8E9"/>
                </a:solidFill>
                <a:latin typeface="Mukta Light" pitchFamily="34" charset="0"/>
                <a:ea typeface="Mukta Light" pitchFamily="34" charset="-122"/>
                <a:cs typeface="Mukta Light" pitchFamily="34" charset="-120"/>
              </a:rPr>
              <a:t>Loyalty_Level</a:t>
            </a:r>
            <a:r>
              <a:rPr lang="en-US" sz="1000" dirty="0">
                <a:solidFill>
                  <a:srgbClr val="DAD8E9"/>
                </a:solidFill>
                <a:latin typeface="Mukta Light" pitchFamily="34" charset="0"/>
                <a:ea typeface="Mukta Light" pitchFamily="34" charset="-122"/>
                <a:cs typeface="Mukta Light" pitchFamily="34" charset="-120"/>
              </a:rPr>
              <a:t> (Bronze, Silver, Gold, Platinum) based on </a:t>
            </a:r>
            <a:r>
              <a:rPr lang="en-US" sz="1000" b="1" dirty="0">
                <a:solidFill>
                  <a:srgbClr val="DAD8E9"/>
                </a:solidFill>
                <a:latin typeface="Mukta Light" pitchFamily="34" charset="0"/>
                <a:ea typeface="Mukta Light" pitchFamily="34" charset="-122"/>
                <a:cs typeface="Mukta Light" pitchFamily="34" charset="-120"/>
              </a:rPr>
              <a:t>Total_Purchase</a:t>
            </a:r>
            <a:r>
              <a:rPr lang="en-US" sz="1000" dirty="0">
                <a:solidFill>
                  <a:srgbClr val="DAD8E9"/>
                </a:solidFill>
                <a:latin typeface="Mukta Light" pitchFamily="34" charset="0"/>
                <a:ea typeface="Mukta Light" pitchFamily="34" charset="-122"/>
                <a:cs typeface="Mukta Light" pitchFamily="34" charset="-120"/>
              </a:rPr>
              <a:t> value, identifying high-value customers for loyalty programs.</a:t>
            </a:r>
            <a:endParaRPr lang="en-US" sz="1000" dirty="0"/>
          </a:p>
        </p:txBody>
      </p:sp>
      <p:sp>
        <p:nvSpPr>
          <p:cNvPr id="31" name="Shape 24"/>
          <p:cNvSpPr/>
          <p:nvPr/>
        </p:nvSpPr>
        <p:spPr>
          <a:xfrm>
            <a:off x="1228011" y="7343537"/>
            <a:ext cx="12949952" cy="400645"/>
          </a:xfrm>
          <a:prstGeom prst="roundRect">
            <a:avLst>
              <a:gd name="adj" fmla="val 13553"/>
            </a:avLst>
          </a:prstGeom>
          <a:solidFill>
            <a:srgbClr val="181930"/>
          </a:solidFill>
          <a:ln/>
        </p:spPr>
      </p:sp>
      <p:sp>
        <p:nvSpPr>
          <p:cNvPr id="32" name="Shape 25"/>
          <p:cNvSpPr/>
          <p:nvPr/>
        </p:nvSpPr>
        <p:spPr>
          <a:xfrm>
            <a:off x="1221581" y="7343537"/>
            <a:ext cx="12962811" cy="400645"/>
          </a:xfrm>
          <a:prstGeom prst="roundRect">
            <a:avLst>
              <a:gd name="adj" fmla="val 4840"/>
            </a:avLst>
          </a:prstGeom>
          <a:solidFill>
            <a:srgbClr val="181930"/>
          </a:solidFill>
          <a:ln/>
        </p:spPr>
      </p:sp>
      <p:sp>
        <p:nvSpPr>
          <p:cNvPr id="33" name="Text 26"/>
          <p:cNvSpPr/>
          <p:nvPr/>
        </p:nvSpPr>
        <p:spPr>
          <a:xfrm>
            <a:off x="1350764" y="7440454"/>
            <a:ext cx="12704445" cy="206812"/>
          </a:xfrm>
          <a:prstGeom prst="rect">
            <a:avLst/>
          </a:prstGeom>
          <a:noFill/>
          <a:ln/>
        </p:spPr>
        <p:txBody>
          <a:bodyPr wrap="none" lIns="0" tIns="0" rIns="0" bIns="0" rtlCol="0" anchor="t"/>
          <a:lstStyle/>
          <a:p>
            <a:pPr marL="0" indent="0" algn="l">
              <a:lnSpc>
                <a:spcPts val="1600"/>
              </a:lnSpc>
              <a:buNone/>
            </a:pPr>
            <a:r>
              <a:rPr lang="en-US" sz="1000" dirty="0">
                <a:solidFill>
                  <a:srgbClr val="DAD8E9"/>
                </a:solidFill>
                <a:highlight>
                  <a:srgbClr val="181930"/>
                </a:highlight>
                <a:latin typeface="Consolas Light" pitchFamily="34" charset="0"/>
                <a:ea typeface="Consolas Light" pitchFamily="34" charset="-122"/>
                <a:cs typeface="Consolas Light" pitchFamily="34" charset="-120"/>
              </a:rPr>
              <a:t>df['Loyalty_Level'] = pd.cut(df['Total_Purchase'], [0,500,1000,5000,np.inf], labels=['Bronze','Silver','Gold','Platinum'])</a:t>
            </a:r>
            <a:endParaRPr lang="en-US" sz="1000" dirty="0"/>
          </a:p>
        </p:txBody>
      </p:sp>
      <p:sp>
        <p:nvSpPr>
          <p:cNvPr id="34" name="Rectangle 33"/>
          <p:cNvSpPr/>
          <p:nvPr/>
        </p:nvSpPr>
        <p:spPr>
          <a:xfrm>
            <a:off x="12234441" y="7744181"/>
            <a:ext cx="2395959" cy="429697"/>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431959" y="339447"/>
            <a:ext cx="4722733"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Data Encoding and Standardization</a:t>
            </a:r>
            <a:endParaRPr lang="en-US" sz="2150" dirty="0"/>
          </a:p>
        </p:txBody>
      </p:sp>
      <p:sp>
        <p:nvSpPr>
          <p:cNvPr id="3" name="Text 1"/>
          <p:cNvSpPr/>
          <p:nvPr/>
        </p:nvSpPr>
        <p:spPr>
          <a:xfrm>
            <a:off x="431959" y="929164"/>
            <a:ext cx="13766483" cy="395049"/>
          </a:xfrm>
          <a:prstGeom prst="rect">
            <a:avLst/>
          </a:prstGeom>
          <a:noFill/>
          <a:ln/>
        </p:spPr>
        <p:txBody>
          <a:bodyPr wrap="squar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Efficient data preprocessing also involves transforming categorical data into a numerical format and standardising string-based entries to ensure consistency and facilitate accurate analysis. These operations are crucial for preparing data for machine learning models and ensuring data integrity across various datasets.</a:t>
            </a:r>
            <a:endParaRPr lang="en-US" sz="950" dirty="0"/>
          </a:p>
        </p:txBody>
      </p:sp>
      <p:sp>
        <p:nvSpPr>
          <p:cNvPr id="4" name="Shape 2"/>
          <p:cNvSpPr/>
          <p:nvPr/>
        </p:nvSpPr>
        <p:spPr>
          <a:xfrm>
            <a:off x="431959" y="1463040"/>
            <a:ext cx="13766483" cy="1241584"/>
          </a:xfrm>
          <a:prstGeom prst="roundRect">
            <a:avLst>
              <a:gd name="adj" fmla="val 4176"/>
            </a:avLst>
          </a:prstGeom>
          <a:solidFill>
            <a:srgbClr val="0B0C23">
              <a:alpha val="95000"/>
            </a:srgbClr>
          </a:solidFill>
          <a:ln w="15240">
            <a:solidFill>
              <a:srgbClr val="6D4562"/>
            </a:solidFill>
            <a:prstDash val="solid"/>
          </a:ln>
        </p:spPr>
      </p:sp>
      <p:sp>
        <p:nvSpPr>
          <p:cNvPr id="5" name="Shape 3"/>
          <p:cNvSpPr/>
          <p:nvPr/>
        </p:nvSpPr>
        <p:spPr>
          <a:xfrm>
            <a:off x="447199" y="1478280"/>
            <a:ext cx="493752" cy="1211104"/>
          </a:xfrm>
          <a:prstGeom prst="roundRect">
            <a:avLst>
              <a:gd name="adj" fmla="val 6797"/>
            </a:avLst>
          </a:prstGeom>
          <a:solidFill>
            <a:srgbClr val="542C49"/>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97694" y="1991201"/>
            <a:ext cx="185142" cy="185142"/>
          </a:xfrm>
          <a:prstGeom prst="rect">
            <a:avLst/>
          </a:prstGeom>
        </p:spPr>
      </p:pic>
      <p:sp>
        <p:nvSpPr>
          <p:cNvPr id="7" name="Text 4"/>
          <p:cNvSpPr/>
          <p:nvPr/>
        </p:nvSpPr>
        <p:spPr>
          <a:xfrm>
            <a:off x="1064300" y="1601629"/>
            <a:ext cx="1866424"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Encode Gender Numerically</a:t>
            </a:r>
            <a:endParaRPr lang="en-US" sz="1050" dirty="0"/>
          </a:p>
        </p:txBody>
      </p:sp>
      <p:sp>
        <p:nvSpPr>
          <p:cNvPr id="8" name="Text 5"/>
          <p:cNvSpPr/>
          <p:nvPr/>
        </p:nvSpPr>
        <p:spPr>
          <a:xfrm>
            <a:off x="1064300" y="1847136"/>
            <a:ext cx="1311890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Transforms the 'Gender' column into a numerical representation (1 for Male, 2 for Female, 3 for Other), which is essential for machine learning algorithms.</a:t>
            </a:r>
            <a:endParaRPr lang="en-US" sz="950" dirty="0"/>
          </a:p>
        </p:txBody>
      </p:sp>
      <p:sp>
        <p:nvSpPr>
          <p:cNvPr id="9" name="Shape 6"/>
          <p:cNvSpPr/>
          <p:nvPr/>
        </p:nvSpPr>
        <p:spPr>
          <a:xfrm>
            <a:off x="1064300" y="2183487"/>
            <a:ext cx="13118902" cy="382548"/>
          </a:xfrm>
          <a:prstGeom prst="roundRect">
            <a:avLst>
              <a:gd name="adj" fmla="val 13553"/>
            </a:avLst>
          </a:prstGeom>
          <a:solidFill>
            <a:srgbClr val="181930"/>
          </a:solidFill>
          <a:ln/>
        </p:spPr>
      </p:sp>
      <p:sp>
        <p:nvSpPr>
          <p:cNvPr id="10" name="Shape 7"/>
          <p:cNvSpPr/>
          <p:nvPr/>
        </p:nvSpPr>
        <p:spPr>
          <a:xfrm>
            <a:off x="1058228" y="2183487"/>
            <a:ext cx="13131046" cy="382548"/>
          </a:xfrm>
          <a:prstGeom prst="roundRect">
            <a:avLst>
              <a:gd name="adj" fmla="val 4840"/>
            </a:avLst>
          </a:prstGeom>
          <a:solidFill>
            <a:srgbClr val="181930"/>
          </a:solidFill>
          <a:ln/>
        </p:spPr>
      </p:sp>
      <p:sp>
        <p:nvSpPr>
          <p:cNvPr id="11" name="Text 8"/>
          <p:cNvSpPr/>
          <p:nvPr/>
        </p:nvSpPr>
        <p:spPr>
          <a:xfrm>
            <a:off x="1181576" y="2275999"/>
            <a:ext cx="1288434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df['Gender_Code'] = df['Gender'].map({'Male':1,'Female':2,'Other':3})</a:t>
            </a:r>
            <a:endParaRPr lang="en-US" sz="950" dirty="0"/>
          </a:p>
        </p:txBody>
      </p:sp>
      <p:sp>
        <p:nvSpPr>
          <p:cNvPr id="12" name="Shape 9"/>
          <p:cNvSpPr/>
          <p:nvPr/>
        </p:nvSpPr>
        <p:spPr>
          <a:xfrm>
            <a:off x="431959" y="2827972"/>
            <a:ext cx="13766483" cy="1241584"/>
          </a:xfrm>
          <a:prstGeom prst="roundRect">
            <a:avLst>
              <a:gd name="adj" fmla="val 4176"/>
            </a:avLst>
          </a:prstGeom>
          <a:solidFill>
            <a:srgbClr val="0B0C23">
              <a:alpha val="95000"/>
            </a:srgbClr>
          </a:solidFill>
          <a:ln w="15240">
            <a:solidFill>
              <a:srgbClr val="6D4562"/>
            </a:solidFill>
            <a:prstDash val="solid"/>
          </a:ln>
        </p:spPr>
      </p:sp>
      <p:sp>
        <p:nvSpPr>
          <p:cNvPr id="13" name="Shape 10"/>
          <p:cNvSpPr/>
          <p:nvPr/>
        </p:nvSpPr>
        <p:spPr>
          <a:xfrm>
            <a:off x="447199" y="2843213"/>
            <a:ext cx="493752" cy="1211104"/>
          </a:xfrm>
          <a:prstGeom prst="roundRect">
            <a:avLst>
              <a:gd name="adj" fmla="val 6797"/>
            </a:avLst>
          </a:prstGeom>
          <a:solidFill>
            <a:srgbClr val="542C49"/>
          </a:solidFill>
          <a:ln/>
        </p:spPr>
      </p:sp>
      <p:pic>
        <p:nvPicPr>
          <p:cNvPr id="14"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97694" y="3356134"/>
            <a:ext cx="185142" cy="185142"/>
          </a:xfrm>
          <a:prstGeom prst="rect">
            <a:avLst/>
          </a:prstGeom>
        </p:spPr>
      </p:pic>
      <p:sp>
        <p:nvSpPr>
          <p:cNvPr id="15" name="Text 11"/>
          <p:cNvSpPr/>
          <p:nvPr/>
        </p:nvSpPr>
        <p:spPr>
          <a:xfrm>
            <a:off x="1064300" y="2966561"/>
            <a:ext cx="1551146"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Encode Account Status</a:t>
            </a:r>
            <a:endParaRPr lang="en-US" sz="1050" dirty="0"/>
          </a:p>
        </p:txBody>
      </p:sp>
      <p:sp>
        <p:nvSpPr>
          <p:cNvPr id="16" name="Text 12"/>
          <p:cNvSpPr/>
          <p:nvPr/>
        </p:nvSpPr>
        <p:spPr>
          <a:xfrm>
            <a:off x="1064300" y="3212068"/>
            <a:ext cx="1311890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Converts 'Account_Status' categories into numerical codes (1 for Active, 2 for Inactive, 3 for Banned), enabling easier status tracking and analysis.</a:t>
            </a:r>
            <a:endParaRPr lang="en-US" sz="950" dirty="0"/>
          </a:p>
        </p:txBody>
      </p:sp>
      <p:sp>
        <p:nvSpPr>
          <p:cNvPr id="17" name="Shape 13"/>
          <p:cNvSpPr/>
          <p:nvPr/>
        </p:nvSpPr>
        <p:spPr>
          <a:xfrm>
            <a:off x="1064300" y="3548420"/>
            <a:ext cx="13118902" cy="382548"/>
          </a:xfrm>
          <a:prstGeom prst="roundRect">
            <a:avLst>
              <a:gd name="adj" fmla="val 13553"/>
            </a:avLst>
          </a:prstGeom>
          <a:solidFill>
            <a:srgbClr val="181930"/>
          </a:solidFill>
          <a:ln/>
        </p:spPr>
      </p:sp>
      <p:sp>
        <p:nvSpPr>
          <p:cNvPr id="18" name="Shape 14"/>
          <p:cNvSpPr/>
          <p:nvPr/>
        </p:nvSpPr>
        <p:spPr>
          <a:xfrm>
            <a:off x="1058228" y="3548420"/>
            <a:ext cx="13131046" cy="382548"/>
          </a:xfrm>
          <a:prstGeom prst="roundRect">
            <a:avLst>
              <a:gd name="adj" fmla="val 4840"/>
            </a:avLst>
          </a:prstGeom>
          <a:solidFill>
            <a:srgbClr val="181930"/>
          </a:solidFill>
          <a:ln/>
        </p:spPr>
      </p:sp>
      <p:sp>
        <p:nvSpPr>
          <p:cNvPr id="19" name="Text 15"/>
          <p:cNvSpPr/>
          <p:nvPr/>
        </p:nvSpPr>
        <p:spPr>
          <a:xfrm>
            <a:off x="1181576" y="3640931"/>
            <a:ext cx="1288434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df['Status_Code'] = df['Account_Status'].map({'Active':1,'Inactive':2,'Banned':3})</a:t>
            </a:r>
            <a:endParaRPr lang="en-US" sz="950" dirty="0"/>
          </a:p>
        </p:txBody>
      </p:sp>
      <p:sp>
        <p:nvSpPr>
          <p:cNvPr id="20" name="Shape 16"/>
          <p:cNvSpPr/>
          <p:nvPr/>
        </p:nvSpPr>
        <p:spPr>
          <a:xfrm>
            <a:off x="431959" y="4192905"/>
            <a:ext cx="13766483" cy="1241584"/>
          </a:xfrm>
          <a:prstGeom prst="roundRect">
            <a:avLst>
              <a:gd name="adj" fmla="val 4176"/>
            </a:avLst>
          </a:prstGeom>
          <a:solidFill>
            <a:srgbClr val="0B0C23">
              <a:alpha val="95000"/>
            </a:srgbClr>
          </a:solidFill>
          <a:ln w="15240">
            <a:solidFill>
              <a:srgbClr val="6D4562"/>
            </a:solidFill>
            <a:prstDash val="solid"/>
          </a:ln>
        </p:spPr>
      </p:sp>
      <p:sp>
        <p:nvSpPr>
          <p:cNvPr id="21" name="Shape 17"/>
          <p:cNvSpPr/>
          <p:nvPr/>
        </p:nvSpPr>
        <p:spPr>
          <a:xfrm>
            <a:off x="447199" y="4208145"/>
            <a:ext cx="493752" cy="1211104"/>
          </a:xfrm>
          <a:prstGeom prst="roundRect">
            <a:avLst>
              <a:gd name="adj" fmla="val 6797"/>
            </a:avLst>
          </a:prstGeom>
          <a:solidFill>
            <a:srgbClr val="542C49"/>
          </a:solidFill>
          <a:ln/>
        </p:spPr>
      </p:sp>
      <p:pic>
        <p:nvPicPr>
          <p:cNvPr id="22"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597694" y="4721066"/>
            <a:ext cx="185142" cy="185142"/>
          </a:xfrm>
          <a:prstGeom prst="rect">
            <a:avLst/>
          </a:prstGeom>
        </p:spPr>
      </p:pic>
      <p:sp>
        <p:nvSpPr>
          <p:cNvPr id="23" name="Text 18"/>
          <p:cNvSpPr/>
          <p:nvPr/>
        </p:nvSpPr>
        <p:spPr>
          <a:xfrm>
            <a:off x="1064300" y="4331494"/>
            <a:ext cx="1871067"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Standardize Country Names</a:t>
            </a:r>
            <a:endParaRPr lang="en-US" sz="1050" dirty="0"/>
          </a:p>
        </p:txBody>
      </p:sp>
      <p:sp>
        <p:nvSpPr>
          <p:cNvPr id="24" name="Text 19"/>
          <p:cNvSpPr/>
          <p:nvPr/>
        </p:nvSpPr>
        <p:spPr>
          <a:xfrm>
            <a:off x="1064300" y="4577001"/>
            <a:ext cx="1311890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Applies title case formatting and removes leading/trailing whitespace from 'Country' names, ensuring uniformity across entries.</a:t>
            </a:r>
            <a:endParaRPr lang="en-US" sz="950" dirty="0"/>
          </a:p>
        </p:txBody>
      </p:sp>
      <p:sp>
        <p:nvSpPr>
          <p:cNvPr id="25" name="Shape 20"/>
          <p:cNvSpPr/>
          <p:nvPr/>
        </p:nvSpPr>
        <p:spPr>
          <a:xfrm>
            <a:off x="1064300" y="4913352"/>
            <a:ext cx="13118902" cy="382548"/>
          </a:xfrm>
          <a:prstGeom prst="roundRect">
            <a:avLst>
              <a:gd name="adj" fmla="val 13553"/>
            </a:avLst>
          </a:prstGeom>
          <a:solidFill>
            <a:srgbClr val="181930"/>
          </a:solidFill>
          <a:ln/>
        </p:spPr>
      </p:sp>
      <p:sp>
        <p:nvSpPr>
          <p:cNvPr id="26" name="Shape 21"/>
          <p:cNvSpPr/>
          <p:nvPr/>
        </p:nvSpPr>
        <p:spPr>
          <a:xfrm>
            <a:off x="1058228" y="4913352"/>
            <a:ext cx="13131046" cy="382548"/>
          </a:xfrm>
          <a:prstGeom prst="roundRect">
            <a:avLst>
              <a:gd name="adj" fmla="val 4840"/>
            </a:avLst>
          </a:prstGeom>
          <a:solidFill>
            <a:srgbClr val="181930"/>
          </a:solidFill>
          <a:ln/>
        </p:spPr>
      </p:sp>
      <p:sp>
        <p:nvSpPr>
          <p:cNvPr id="27" name="Text 22"/>
          <p:cNvSpPr/>
          <p:nvPr/>
        </p:nvSpPr>
        <p:spPr>
          <a:xfrm>
            <a:off x="1181576" y="5005864"/>
            <a:ext cx="1288434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df['Country'] = df['Country'].str.title().str.strip()</a:t>
            </a:r>
            <a:endParaRPr lang="en-US" sz="950" dirty="0"/>
          </a:p>
        </p:txBody>
      </p:sp>
      <p:sp>
        <p:nvSpPr>
          <p:cNvPr id="28" name="Shape 23"/>
          <p:cNvSpPr/>
          <p:nvPr/>
        </p:nvSpPr>
        <p:spPr>
          <a:xfrm>
            <a:off x="431959" y="5557838"/>
            <a:ext cx="13766483" cy="1241584"/>
          </a:xfrm>
          <a:prstGeom prst="roundRect">
            <a:avLst>
              <a:gd name="adj" fmla="val 4176"/>
            </a:avLst>
          </a:prstGeom>
          <a:solidFill>
            <a:srgbClr val="0B0C23">
              <a:alpha val="95000"/>
            </a:srgbClr>
          </a:solidFill>
          <a:ln w="15240">
            <a:solidFill>
              <a:srgbClr val="6D4562"/>
            </a:solidFill>
            <a:prstDash val="solid"/>
          </a:ln>
        </p:spPr>
      </p:sp>
      <p:sp>
        <p:nvSpPr>
          <p:cNvPr id="29" name="Shape 24"/>
          <p:cNvSpPr/>
          <p:nvPr/>
        </p:nvSpPr>
        <p:spPr>
          <a:xfrm>
            <a:off x="447199" y="5573078"/>
            <a:ext cx="493752" cy="1211104"/>
          </a:xfrm>
          <a:prstGeom prst="roundRect">
            <a:avLst>
              <a:gd name="adj" fmla="val 6797"/>
            </a:avLst>
          </a:prstGeom>
          <a:solidFill>
            <a:srgbClr val="542C49"/>
          </a:solidFill>
          <a:ln/>
        </p:spPr>
      </p:sp>
      <p:pic>
        <p:nvPicPr>
          <p:cNvPr id="30"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597694" y="6085999"/>
            <a:ext cx="185142" cy="185142"/>
          </a:xfrm>
          <a:prstGeom prst="rect">
            <a:avLst/>
          </a:prstGeom>
        </p:spPr>
      </p:pic>
      <p:sp>
        <p:nvSpPr>
          <p:cNvPr id="31" name="Text 25"/>
          <p:cNvSpPr/>
          <p:nvPr/>
        </p:nvSpPr>
        <p:spPr>
          <a:xfrm>
            <a:off x="1064300" y="5696426"/>
            <a:ext cx="1776532"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Standardize Payment Type</a:t>
            </a:r>
            <a:endParaRPr lang="en-US" sz="1050" dirty="0"/>
          </a:p>
        </p:txBody>
      </p:sp>
      <p:sp>
        <p:nvSpPr>
          <p:cNvPr id="32" name="Text 26"/>
          <p:cNvSpPr/>
          <p:nvPr/>
        </p:nvSpPr>
        <p:spPr>
          <a:xfrm>
            <a:off x="1064300" y="5941933"/>
            <a:ext cx="1311890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Formats 'Payment_Type' entries to title case and eliminates extra spaces, improving data quality for transactional analysis.</a:t>
            </a:r>
            <a:endParaRPr lang="en-US" sz="950" dirty="0"/>
          </a:p>
        </p:txBody>
      </p:sp>
      <p:sp>
        <p:nvSpPr>
          <p:cNvPr id="33" name="Shape 27"/>
          <p:cNvSpPr/>
          <p:nvPr/>
        </p:nvSpPr>
        <p:spPr>
          <a:xfrm>
            <a:off x="1064300" y="6278285"/>
            <a:ext cx="13118902" cy="382548"/>
          </a:xfrm>
          <a:prstGeom prst="roundRect">
            <a:avLst>
              <a:gd name="adj" fmla="val 13553"/>
            </a:avLst>
          </a:prstGeom>
          <a:solidFill>
            <a:srgbClr val="181930"/>
          </a:solidFill>
          <a:ln/>
        </p:spPr>
      </p:sp>
      <p:sp>
        <p:nvSpPr>
          <p:cNvPr id="34" name="Shape 28"/>
          <p:cNvSpPr/>
          <p:nvPr/>
        </p:nvSpPr>
        <p:spPr>
          <a:xfrm>
            <a:off x="1058228" y="6278285"/>
            <a:ext cx="13131046" cy="382548"/>
          </a:xfrm>
          <a:prstGeom prst="roundRect">
            <a:avLst>
              <a:gd name="adj" fmla="val 4840"/>
            </a:avLst>
          </a:prstGeom>
          <a:solidFill>
            <a:srgbClr val="181930"/>
          </a:solidFill>
          <a:ln/>
        </p:spPr>
      </p:sp>
      <p:sp>
        <p:nvSpPr>
          <p:cNvPr id="35" name="Text 29"/>
          <p:cNvSpPr/>
          <p:nvPr/>
        </p:nvSpPr>
        <p:spPr>
          <a:xfrm>
            <a:off x="1181576" y="6370796"/>
            <a:ext cx="1288434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df['Payment_Type'] = df['Payment_Type'].str.title().str.strip()</a:t>
            </a:r>
            <a:endParaRPr lang="en-US" sz="950" dirty="0"/>
          </a:p>
        </p:txBody>
      </p:sp>
      <p:sp>
        <p:nvSpPr>
          <p:cNvPr id="36" name="Shape 30"/>
          <p:cNvSpPr/>
          <p:nvPr/>
        </p:nvSpPr>
        <p:spPr>
          <a:xfrm>
            <a:off x="431959" y="6922770"/>
            <a:ext cx="13766483" cy="1241584"/>
          </a:xfrm>
          <a:prstGeom prst="roundRect">
            <a:avLst>
              <a:gd name="adj" fmla="val 4176"/>
            </a:avLst>
          </a:prstGeom>
          <a:solidFill>
            <a:srgbClr val="0B0C23">
              <a:alpha val="95000"/>
            </a:srgbClr>
          </a:solidFill>
          <a:ln w="15240">
            <a:solidFill>
              <a:srgbClr val="6D4562"/>
            </a:solidFill>
            <a:prstDash val="solid"/>
          </a:ln>
        </p:spPr>
      </p:sp>
      <p:sp>
        <p:nvSpPr>
          <p:cNvPr id="37" name="Shape 31"/>
          <p:cNvSpPr/>
          <p:nvPr/>
        </p:nvSpPr>
        <p:spPr>
          <a:xfrm>
            <a:off x="447199" y="6938010"/>
            <a:ext cx="493752" cy="1211104"/>
          </a:xfrm>
          <a:prstGeom prst="roundRect">
            <a:avLst>
              <a:gd name="adj" fmla="val 6797"/>
            </a:avLst>
          </a:prstGeom>
          <a:solidFill>
            <a:srgbClr val="542C49"/>
          </a:solidFill>
          <a:ln/>
        </p:spPr>
      </p:sp>
      <p:pic>
        <p:nvPicPr>
          <p:cNvPr id="38" name="Image 4" descr="preencoded.png"/>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597694" y="7450931"/>
            <a:ext cx="185142" cy="185142"/>
          </a:xfrm>
          <a:prstGeom prst="rect">
            <a:avLst/>
          </a:prstGeom>
        </p:spPr>
      </p:pic>
      <p:sp>
        <p:nvSpPr>
          <p:cNvPr id="39" name="Text 32"/>
          <p:cNvSpPr/>
          <p:nvPr/>
        </p:nvSpPr>
        <p:spPr>
          <a:xfrm>
            <a:off x="1064300" y="7061359"/>
            <a:ext cx="1920240"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Trim &amp; Lowercase All Strings</a:t>
            </a:r>
            <a:endParaRPr lang="en-US" sz="1050" dirty="0"/>
          </a:p>
        </p:txBody>
      </p:sp>
      <p:sp>
        <p:nvSpPr>
          <p:cNvPr id="40" name="Text 33"/>
          <p:cNvSpPr/>
          <p:nvPr/>
        </p:nvSpPr>
        <p:spPr>
          <a:xfrm>
            <a:off x="1064300" y="7306866"/>
            <a:ext cx="13118902"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Applies a global function to strip whitespace and convert all string values in the DataFrame to lowercase, preventing inconsistencies due to varied text formatting.</a:t>
            </a:r>
            <a:endParaRPr lang="en-US" sz="950" dirty="0"/>
          </a:p>
        </p:txBody>
      </p:sp>
      <p:sp>
        <p:nvSpPr>
          <p:cNvPr id="41" name="Shape 34"/>
          <p:cNvSpPr/>
          <p:nvPr/>
        </p:nvSpPr>
        <p:spPr>
          <a:xfrm>
            <a:off x="1064300" y="7643217"/>
            <a:ext cx="13118902" cy="382548"/>
          </a:xfrm>
          <a:prstGeom prst="roundRect">
            <a:avLst>
              <a:gd name="adj" fmla="val 13553"/>
            </a:avLst>
          </a:prstGeom>
          <a:solidFill>
            <a:srgbClr val="181930"/>
          </a:solidFill>
          <a:ln/>
        </p:spPr>
      </p:sp>
      <p:sp>
        <p:nvSpPr>
          <p:cNvPr id="42" name="Shape 35"/>
          <p:cNvSpPr/>
          <p:nvPr/>
        </p:nvSpPr>
        <p:spPr>
          <a:xfrm>
            <a:off x="1058228" y="7643217"/>
            <a:ext cx="13131046" cy="382548"/>
          </a:xfrm>
          <a:prstGeom prst="roundRect">
            <a:avLst>
              <a:gd name="adj" fmla="val 4840"/>
            </a:avLst>
          </a:prstGeom>
          <a:solidFill>
            <a:srgbClr val="181930"/>
          </a:solidFill>
          <a:ln/>
        </p:spPr>
      </p:sp>
      <p:sp>
        <p:nvSpPr>
          <p:cNvPr id="43" name="Text 36"/>
          <p:cNvSpPr/>
          <p:nvPr/>
        </p:nvSpPr>
        <p:spPr>
          <a:xfrm>
            <a:off x="1181576" y="7735729"/>
            <a:ext cx="12884348" cy="197525"/>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 = df.applymap(lambda x: x.strip().lower() if isinstance(x,str) else x)</a:t>
            </a:r>
            <a:endParaRPr lang="en-US" sz="950" dirty="0"/>
          </a:p>
        </p:txBody>
      </p:sp>
      <p:sp>
        <p:nvSpPr>
          <p:cNvPr id="44" name="Rectangle 43"/>
          <p:cNvSpPr/>
          <p:nvPr/>
        </p:nvSpPr>
        <p:spPr>
          <a:xfrm>
            <a:off x="14213682" y="7381280"/>
            <a:ext cx="416718" cy="777766"/>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560427" y="440293"/>
            <a:ext cx="6830616" cy="444818"/>
          </a:xfrm>
          <a:prstGeom prst="rect">
            <a:avLst/>
          </a:prstGeom>
          <a:noFill/>
          <a:ln/>
        </p:spPr>
        <p:txBody>
          <a:bodyPr wrap="none" lIns="0" tIns="0" rIns="0" bIns="0" rtlCol="0" anchor="t"/>
          <a:lstStyle/>
          <a:p>
            <a:pPr marL="0" indent="0" algn="l">
              <a:lnSpc>
                <a:spcPts val="3500"/>
              </a:lnSpc>
              <a:buNone/>
            </a:pPr>
            <a:r>
              <a:rPr lang="en-US" sz="2800" dirty="0">
                <a:solidFill>
                  <a:srgbClr val="C6BFEE"/>
                </a:solidFill>
                <a:latin typeface="Prompt Medium" pitchFamily="34" charset="0"/>
                <a:ea typeface="Prompt Medium" pitchFamily="34" charset="-122"/>
                <a:cs typeface="Prompt Medium" pitchFamily="34" charset="-120"/>
              </a:rPr>
              <a:t>Aggregating Data for Business Insights</a:t>
            </a:r>
            <a:endParaRPr lang="en-US" sz="2800" dirty="0"/>
          </a:p>
        </p:txBody>
      </p:sp>
      <p:sp>
        <p:nvSpPr>
          <p:cNvPr id="3" name="Text 1"/>
          <p:cNvSpPr/>
          <p:nvPr/>
        </p:nvSpPr>
        <p:spPr>
          <a:xfrm>
            <a:off x="560427" y="1205389"/>
            <a:ext cx="13509546" cy="512445"/>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latin typeface="Mukta Light" pitchFamily="34" charset="0"/>
                <a:ea typeface="Mukta Light" pitchFamily="34" charset="-122"/>
                <a:cs typeface="Mukta Light" pitchFamily="34" charset="-120"/>
              </a:rPr>
              <a:t>Beyond individual record extraction, aggregating data allows us to derive powerful business insights. By grouping data on specific attributes and applying aggregate functions, we can identify trends, top performers, and areas needing attention. These techniques are fundamental for strategic decision-making and performance evaluation.</a:t>
            </a:r>
            <a:endParaRPr lang="en-US" sz="1250" dirty="0"/>
          </a:p>
        </p:txBody>
      </p:sp>
      <p:sp>
        <p:nvSpPr>
          <p:cNvPr id="4" name="Shape 2"/>
          <p:cNvSpPr/>
          <p:nvPr/>
        </p:nvSpPr>
        <p:spPr>
          <a:xfrm>
            <a:off x="560427" y="1897975"/>
            <a:ext cx="4396383" cy="3251954"/>
          </a:xfrm>
          <a:prstGeom prst="roundRect">
            <a:avLst>
              <a:gd name="adj" fmla="val 2068"/>
            </a:avLst>
          </a:prstGeom>
          <a:solidFill>
            <a:srgbClr val="542C49"/>
          </a:solidFill>
          <a:ln w="7620">
            <a:solidFill>
              <a:srgbClr val="6D4562"/>
            </a:solidFill>
            <a:prstDash val="solid"/>
          </a:ln>
        </p:spPr>
      </p:sp>
      <p:sp>
        <p:nvSpPr>
          <p:cNvPr id="5" name="Shape 3"/>
          <p:cNvSpPr/>
          <p:nvPr/>
        </p:nvSpPr>
        <p:spPr>
          <a:xfrm>
            <a:off x="728186" y="2065734"/>
            <a:ext cx="480417" cy="480417"/>
          </a:xfrm>
          <a:prstGeom prst="roundRect">
            <a:avLst>
              <a:gd name="adj" fmla="val 19031561"/>
            </a:avLst>
          </a:prstGeom>
          <a:solidFill>
            <a:srgbClr val="A95B95"/>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0346" y="2197894"/>
            <a:ext cx="216098" cy="216098"/>
          </a:xfrm>
          <a:prstGeom prst="rect">
            <a:avLst/>
          </a:prstGeom>
        </p:spPr>
      </p:pic>
      <p:sp>
        <p:nvSpPr>
          <p:cNvPr id="7" name="Text 4"/>
          <p:cNvSpPr/>
          <p:nvPr/>
        </p:nvSpPr>
        <p:spPr>
          <a:xfrm>
            <a:off x="728186" y="2706291"/>
            <a:ext cx="2397204" cy="222290"/>
          </a:xfrm>
          <a:prstGeom prst="rect">
            <a:avLst/>
          </a:prstGeom>
          <a:noFill/>
          <a:ln/>
        </p:spPr>
        <p:txBody>
          <a:bodyPr wrap="none" lIns="0" tIns="0" rIns="0" bIns="0" rtlCol="0" anchor="t"/>
          <a:lstStyle/>
          <a:p>
            <a:pPr marL="0" indent="0" algn="l">
              <a:lnSpc>
                <a:spcPts val="1750"/>
              </a:lnSpc>
              <a:buNone/>
            </a:pPr>
            <a:r>
              <a:rPr lang="en-US" sz="1400" dirty="0">
                <a:solidFill>
                  <a:srgbClr val="DAD8E9"/>
                </a:solidFill>
                <a:latin typeface="Prompt Medium" pitchFamily="34" charset="0"/>
                <a:ea typeface="Prompt Medium" pitchFamily="34" charset="-122"/>
                <a:cs typeface="Prompt Medium" pitchFamily="34" charset="-120"/>
              </a:rPr>
              <a:t>Top 5 Products by Revenue</a:t>
            </a:r>
            <a:endParaRPr lang="en-US" sz="1400" dirty="0"/>
          </a:p>
        </p:txBody>
      </p:sp>
      <p:sp>
        <p:nvSpPr>
          <p:cNvPr id="8" name="Text 5"/>
          <p:cNvSpPr/>
          <p:nvPr/>
        </p:nvSpPr>
        <p:spPr>
          <a:xfrm>
            <a:off x="728186" y="3024664"/>
            <a:ext cx="4060865" cy="1024890"/>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latin typeface="Mukta Light" pitchFamily="34" charset="0"/>
                <a:ea typeface="Mukta Light" pitchFamily="34" charset="-122"/>
                <a:cs typeface="Mukta Light" pitchFamily="34" charset="-120"/>
              </a:rPr>
              <a:t>Identifies the five products that have generated the highest total revenue, calculated by multiplying price and quantity for each transaction. This helps in understanding product performance.</a:t>
            </a:r>
            <a:endParaRPr lang="en-US" sz="1250" dirty="0"/>
          </a:p>
        </p:txBody>
      </p:sp>
      <p:sp>
        <p:nvSpPr>
          <p:cNvPr id="9" name="Shape 6"/>
          <p:cNvSpPr/>
          <p:nvPr/>
        </p:nvSpPr>
        <p:spPr>
          <a:xfrm>
            <a:off x="728186" y="4229695"/>
            <a:ext cx="4060865" cy="752475"/>
          </a:xfrm>
          <a:prstGeom prst="roundRect">
            <a:avLst>
              <a:gd name="adj" fmla="val 8939"/>
            </a:avLst>
          </a:prstGeom>
          <a:solidFill>
            <a:srgbClr val="181930"/>
          </a:solidFill>
          <a:ln/>
        </p:spPr>
      </p:sp>
      <p:sp>
        <p:nvSpPr>
          <p:cNvPr id="10" name="Shape 7"/>
          <p:cNvSpPr/>
          <p:nvPr/>
        </p:nvSpPr>
        <p:spPr>
          <a:xfrm>
            <a:off x="720209" y="4229695"/>
            <a:ext cx="4076819" cy="752475"/>
          </a:xfrm>
          <a:prstGeom prst="roundRect">
            <a:avLst>
              <a:gd name="adj" fmla="val 3192"/>
            </a:avLst>
          </a:prstGeom>
          <a:solidFill>
            <a:srgbClr val="181930"/>
          </a:solidFill>
          <a:ln/>
        </p:spPr>
      </p:sp>
      <p:sp>
        <p:nvSpPr>
          <p:cNvPr id="11" name="Text 8"/>
          <p:cNvSpPr/>
          <p:nvPr/>
        </p:nvSpPr>
        <p:spPr>
          <a:xfrm>
            <a:off x="880348" y="4349710"/>
            <a:ext cx="3756541" cy="512445"/>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highlight>
                  <a:srgbClr val="181930"/>
                </a:highlight>
                <a:latin typeface="Consolas Light" pitchFamily="34" charset="0"/>
                <a:ea typeface="Consolas Light" pitchFamily="34" charset="-122"/>
                <a:cs typeface="Consolas Light" pitchFamily="34" charset="-120"/>
              </a:rPr>
              <a:t>df.groupby('Product_ID').apply(lambda x:(x['Price']*x['Quantity']).sum()).nlargest(5)</a:t>
            </a:r>
            <a:endParaRPr lang="en-US" sz="1250" dirty="0"/>
          </a:p>
        </p:txBody>
      </p:sp>
      <p:sp>
        <p:nvSpPr>
          <p:cNvPr id="12" name="Shape 9"/>
          <p:cNvSpPr/>
          <p:nvPr/>
        </p:nvSpPr>
        <p:spPr>
          <a:xfrm>
            <a:off x="5116949" y="1897975"/>
            <a:ext cx="4396383" cy="3251954"/>
          </a:xfrm>
          <a:prstGeom prst="roundRect">
            <a:avLst>
              <a:gd name="adj" fmla="val 2068"/>
            </a:avLst>
          </a:prstGeom>
          <a:solidFill>
            <a:srgbClr val="542C49"/>
          </a:solidFill>
          <a:ln w="7620">
            <a:solidFill>
              <a:srgbClr val="6D4562"/>
            </a:solidFill>
            <a:prstDash val="solid"/>
          </a:ln>
        </p:spPr>
      </p:sp>
      <p:sp>
        <p:nvSpPr>
          <p:cNvPr id="13" name="Shape 10"/>
          <p:cNvSpPr/>
          <p:nvPr/>
        </p:nvSpPr>
        <p:spPr>
          <a:xfrm>
            <a:off x="5284708" y="2065734"/>
            <a:ext cx="480417" cy="480417"/>
          </a:xfrm>
          <a:prstGeom prst="roundRect">
            <a:avLst>
              <a:gd name="adj" fmla="val 19031561"/>
            </a:avLst>
          </a:prstGeom>
          <a:solidFill>
            <a:srgbClr val="A95B95"/>
          </a:solidFill>
          <a:ln/>
        </p:spPr>
      </p:sp>
      <p:pic>
        <p:nvPicPr>
          <p:cNvPr id="14"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416868" y="2197894"/>
            <a:ext cx="216098" cy="216098"/>
          </a:xfrm>
          <a:prstGeom prst="rect">
            <a:avLst/>
          </a:prstGeom>
        </p:spPr>
      </p:pic>
      <p:sp>
        <p:nvSpPr>
          <p:cNvPr id="15" name="Text 11"/>
          <p:cNvSpPr/>
          <p:nvPr/>
        </p:nvSpPr>
        <p:spPr>
          <a:xfrm>
            <a:off x="5284708" y="2706291"/>
            <a:ext cx="3064669" cy="222290"/>
          </a:xfrm>
          <a:prstGeom prst="rect">
            <a:avLst/>
          </a:prstGeom>
          <a:noFill/>
          <a:ln/>
        </p:spPr>
        <p:txBody>
          <a:bodyPr wrap="none" lIns="0" tIns="0" rIns="0" bIns="0" rtlCol="0" anchor="t"/>
          <a:lstStyle/>
          <a:p>
            <a:pPr marL="0" indent="0" algn="l">
              <a:lnSpc>
                <a:spcPts val="1750"/>
              </a:lnSpc>
              <a:buNone/>
            </a:pPr>
            <a:r>
              <a:rPr lang="en-US" sz="1400" dirty="0">
                <a:solidFill>
                  <a:srgbClr val="DAD8E9"/>
                </a:solidFill>
                <a:latin typeface="Prompt Medium" pitchFamily="34" charset="0"/>
                <a:ea typeface="Prompt Medium" pitchFamily="34" charset="-122"/>
                <a:cs typeface="Prompt Medium" pitchFamily="34" charset="-120"/>
              </a:rPr>
              <a:t>Top 5 Customers by Total Purchase</a:t>
            </a:r>
            <a:endParaRPr lang="en-US" sz="1400" dirty="0"/>
          </a:p>
        </p:txBody>
      </p:sp>
      <p:sp>
        <p:nvSpPr>
          <p:cNvPr id="16" name="Text 12"/>
          <p:cNvSpPr/>
          <p:nvPr/>
        </p:nvSpPr>
        <p:spPr>
          <a:xfrm>
            <a:off x="5284708" y="3024664"/>
            <a:ext cx="4060865" cy="768668"/>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latin typeface="Mukta Light" pitchFamily="34" charset="0"/>
                <a:ea typeface="Mukta Light" pitchFamily="34" charset="-122"/>
                <a:cs typeface="Mukta Light" pitchFamily="34" charset="-120"/>
              </a:rPr>
              <a:t>Ranks customers by their cumulative total purchase value to highlight the most valuable clientele, enabling targeted marketing and loyalty programmes.</a:t>
            </a:r>
            <a:endParaRPr lang="en-US" sz="1250" dirty="0"/>
          </a:p>
        </p:txBody>
      </p:sp>
      <p:sp>
        <p:nvSpPr>
          <p:cNvPr id="17" name="Shape 13"/>
          <p:cNvSpPr/>
          <p:nvPr/>
        </p:nvSpPr>
        <p:spPr>
          <a:xfrm>
            <a:off x="5284708" y="3973473"/>
            <a:ext cx="4060865" cy="752475"/>
          </a:xfrm>
          <a:prstGeom prst="roundRect">
            <a:avLst>
              <a:gd name="adj" fmla="val 8939"/>
            </a:avLst>
          </a:prstGeom>
          <a:solidFill>
            <a:srgbClr val="181930"/>
          </a:solidFill>
          <a:ln/>
        </p:spPr>
      </p:sp>
      <p:sp>
        <p:nvSpPr>
          <p:cNvPr id="18" name="Shape 14"/>
          <p:cNvSpPr/>
          <p:nvPr/>
        </p:nvSpPr>
        <p:spPr>
          <a:xfrm>
            <a:off x="5276731" y="3973473"/>
            <a:ext cx="4076819" cy="752475"/>
          </a:xfrm>
          <a:prstGeom prst="roundRect">
            <a:avLst>
              <a:gd name="adj" fmla="val 3192"/>
            </a:avLst>
          </a:prstGeom>
          <a:solidFill>
            <a:srgbClr val="181930"/>
          </a:solidFill>
          <a:ln/>
        </p:spPr>
      </p:sp>
      <p:sp>
        <p:nvSpPr>
          <p:cNvPr id="19" name="Text 15"/>
          <p:cNvSpPr/>
          <p:nvPr/>
        </p:nvSpPr>
        <p:spPr>
          <a:xfrm>
            <a:off x="5436870" y="4093488"/>
            <a:ext cx="3756541" cy="512445"/>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highlight>
                  <a:srgbClr val="181930"/>
                </a:highlight>
                <a:latin typeface="Consolas Light" pitchFamily="34" charset="0"/>
                <a:ea typeface="Consolas Light" pitchFamily="34" charset="-122"/>
                <a:cs typeface="Consolas Light" pitchFamily="34" charset="-120"/>
              </a:rPr>
              <a:t>df.groupby('Customer_ID')['Total_Purchase'].sum().nlargest(5)</a:t>
            </a:r>
            <a:endParaRPr lang="en-US" sz="1250" dirty="0"/>
          </a:p>
        </p:txBody>
      </p:sp>
      <p:sp>
        <p:nvSpPr>
          <p:cNvPr id="20" name="Shape 16"/>
          <p:cNvSpPr/>
          <p:nvPr/>
        </p:nvSpPr>
        <p:spPr>
          <a:xfrm>
            <a:off x="9673471" y="1897975"/>
            <a:ext cx="4396383" cy="3251954"/>
          </a:xfrm>
          <a:prstGeom prst="roundRect">
            <a:avLst>
              <a:gd name="adj" fmla="val 2068"/>
            </a:avLst>
          </a:prstGeom>
          <a:solidFill>
            <a:srgbClr val="542C49"/>
          </a:solidFill>
          <a:ln w="7620">
            <a:solidFill>
              <a:srgbClr val="6D4562"/>
            </a:solidFill>
            <a:prstDash val="solid"/>
          </a:ln>
        </p:spPr>
      </p:sp>
      <p:sp>
        <p:nvSpPr>
          <p:cNvPr id="21" name="Shape 17"/>
          <p:cNvSpPr/>
          <p:nvPr/>
        </p:nvSpPr>
        <p:spPr>
          <a:xfrm>
            <a:off x="9841230" y="2065734"/>
            <a:ext cx="480417" cy="480417"/>
          </a:xfrm>
          <a:prstGeom prst="roundRect">
            <a:avLst>
              <a:gd name="adj" fmla="val 19031561"/>
            </a:avLst>
          </a:prstGeom>
          <a:solidFill>
            <a:srgbClr val="A95B95"/>
          </a:solidFill>
          <a:ln/>
        </p:spPr>
      </p:sp>
      <p:pic>
        <p:nvPicPr>
          <p:cNvPr id="22"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9973389" y="2197894"/>
            <a:ext cx="216098" cy="216098"/>
          </a:xfrm>
          <a:prstGeom prst="rect">
            <a:avLst/>
          </a:prstGeom>
        </p:spPr>
      </p:pic>
      <p:sp>
        <p:nvSpPr>
          <p:cNvPr id="23" name="Text 18"/>
          <p:cNvSpPr/>
          <p:nvPr/>
        </p:nvSpPr>
        <p:spPr>
          <a:xfrm>
            <a:off x="9841230" y="2706291"/>
            <a:ext cx="3514249" cy="222290"/>
          </a:xfrm>
          <a:prstGeom prst="rect">
            <a:avLst/>
          </a:prstGeom>
          <a:noFill/>
          <a:ln/>
        </p:spPr>
        <p:txBody>
          <a:bodyPr wrap="none" lIns="0" tIns="0" rIns="0" bIns="0" rtlCol="0" anchor="t"/>
          <a:lstStyle/>
          <a:p>
            <a:pPr marL="0" indent="0" algn="l">
              <a:lnSpc>
                <a:spcPts val="1750"/>
              </a:lnSpc>
              <a:buNone/>
            </a:pPr>
            <a:r>
              <a:rPr lang="en-US" sz="1400" dirty="0">
                <a:solidFill>
                  <a:srgbClr val="DAD8E9"/>
                </a:solidFill>
                <a:latin typeface="Prompt Medium" pitchFamily="34" charset="0"/>
                <a:ea typeface="Prompt Medium" pitchFamily="34" charset="-122"/>
                <a:cs typeface="Prompt Medium" pitchFamily="34" charset="-120"/>
              </a:rPr>
              <a:t>Average Discount per Product Category</a:t>
            </a:r>
            <a:endParaRPr lang="en-US" sz="1400" dirty="0"/>
          </a:p>
        </p:txBody>
      </p:sp>
      <p:sp>
        <p:nvSpPr>
          <p:cNvPr id="24" name="Text 19"/>
          <p:cNvSpPr/>
          <p:nvPr/>
        </p:nvSpPr>
        <p:spPr>
          <a:xfrm>
            <a:off x="9841230" y="3024664"/>
            <a:ext cx="4060865" cy="768668"/>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latin typeface="Mukta Light" pitchFamily="34" charset="0"/>
                <a:ea typeface="Mukta Light" pitchFamily="34" charset="-122"/>
                <a:cs typeface="Mukta Light" pitchFamily="34" charset="-120"/>
              </a:rPr>
              <a:t>Calculates the average discount applied across different product categories, useful for analysing promotional effectiveness and pricing strategies.</a:t>
            </a:r>
            <a:endParaRPr lang="en-US" sz="1250" dirty="0"/>
          </a:p>
        </p:txBody>
      </p:sp>
      <p:sp>
        <p:nvSpPr>
          <p:cNvPr id="25" name="Shape 20"/>
          <p:cNvSpPr/>
          <p:nvPr/>
        </p:nvSpPr>
        <p:spPr>
          <a:xfrm>
            <a:off x="9841230" y="3973473"/>
            <a:ext cx="4060865" cy="496253"/>
          </a:xfrm>
          <a:prstGeom prst="roundRect">
            <a:avLst>
              <a:gd name="adj" fmla="val 13554"/>
            </a:avLst>
          </a:prstGeom>
          <a:solidFill>
            <a:srgbClr val="181930"/>
          </a:solidFill>
          <a:ln/>
        </p:spPr>
      </p:sp>
      <p:sp>
        <p:nvSpPr>
          <p:cNvPr id="26" name="Shape 21"/>
          <p:cNvSpPr/>
          <p:nvPr/>
        </p:nvSpPr>
        <p:spPr>
          <a:xfrm>
            <a:off x="9833253" y="3973473"/>
            <a:ext cx="4076819" cy="496253"/>
          </a:xfrm>
          <a:prstGeom prst="roundRect">
            <a:avLst>
              <a:gd name="adj" fmla="val 4841"/>
            </a:avLst>
          </a:prstGeom>
          <a:solidFill>
            <a:srgbClr val="181930"/>
          </a:solidFill>
          <a:ln/>
        </p:spPr>
      </p:sp>
      <p:sp>
        <p:nvSpPr>
          <p:cNvPr id="27" name="Text 22"/>
          <p:cNvSpPr/>
          <p:nvPr/>
        </p:nvSpPr>
        <p:spPr>
          <a:xfrm>
            <a:off x="9993392" y="4093488"/>
            <a:ext cx="3756541" cy="256223"/>
          </a:xfrm>
          <a:prstGeom prst="rect">
            <a:avLst/>
          </a:prstGeom>
          <a:noFill/>
          <a:ln/>
        </p:spPr>
        <p:txBody>
          <a:bodyPr wrap="none" lIns="0" tIns="0" rIns="0" bIns="0" rtlCol="0" anchor="t"/>
          <a:lstStyle/>
          <a:p>
            <a:pPr marL="0" indent="0" algn="l">
              <a:lnSpc>
                <a:spcPts val="2000"/>
              </a:lnSpc>
              <a:buNone/>
            </a:pPr>
            <a:r>
              <a:rPr lang="en-US" sz="1250" dirty="0">
                <a:solidFill>
                  <a:srgbClr val="DAD8E9"/>
                </a:solidFill>
                <a:highlight>
                  <a:srgbClr val="181930"/>
                </a:highlight>
                <a:latin typeface="Consolas Light" pitchFamily="34" charset="0"/>
                <a:ea typeface="Consolas Light" pitchFamily="34" charset="-122"/>
                <a:cs typeface="Consolas Light" pitchFamily="34" charset="-120"/>
              </a:rPr>
              <a:t>df.groupby('Category')['Discount'].mean()</a:t>
            </a:r>
            <a:endParaRPr lang="en-US" sz="1250" dirty="0"/>
          </a:p>
        </p:txBody>
      </p:sp>
      <p:sp>
        <p:nvSpPr>
          <p:cNvPr id="28" name="Shape 23"/>
          <p:cNvSpPr/>
          <p:nvPr/>
        </p:nvSpPr>
        <p:spPr>
          <a:xfrm>
            <a:off x="560427" y="5310068"/>
            <a:ext cx="6674644" cy="2483287"/>
          </a:xfrm>
          <a:prstGeom prst="roundRect">
            <a:avLst>
              <a:gd name="adj" fmla="val 2709"/>
            </a:avLst>
          </a:prstGeom>
          <a:solidFill>
            <a:srgbClr val="542C49"/>
          </a:solidFill>
          <a:ln w="7620">
            <a:solidFill>
              <a:srgbClr val="6D4562"/>
            </a:solidFill>
            <a:prstDash val="solid"/>
          </a:ln>
        </p:spPr>
      </p:sp>
      <p:sp>
        <p:nvSpPr>
          <p:cNvPr id="29" name="Shape 24"/>
          <p:cNvSpPr/>
          <p:nvPr/>
        </p:nvSpPr>
        <p:spPr>
          <a:xfrm>
            <a:off x="728186" y="5477828"/>
            <a:ext cx="480417" cy="480417"/>
          </a:xfrm>
          <a:prstGeom prst="roundRect">
            <a:avLst>
              <a:gd name="adj" fmla="val 19031561"/>
            </a:avLst>
          </a:prstGeom>
          <a:solidFill>
            <a:srgbClr val="A95B95"/>
          </a:solidFill>
          <a:ln/>
        </p:spPr>
      </p:sp>
      <p:pic>
        <p:nvPicPr>
          <p:cNvPr id="30"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860346" y="5609987"/>
            <a:ext cx="216098" cy="216098"/>
          </a:xfrm>
          <a:prstGeom prst="rect">
            <a:avLst/>
          </a:prstGeom>
        </p:spPr>
      </p:pic>
      <p:sp>
        <p:nvSpPr>
          <p:cNvPr id="31" name="Text 25"/>
          <p:cNvSpPr/>
          <p:nvPr/>
        </p:nvSpPr>
        <p:spPr>
          <a:xfrm>
            <a:off x="728186" y="6118384"/>
            <a:ext cx="3397329" cy="222290"/>
          </a:xfrm>
          <a:prstGeom prst="rect">
            <a:avLst/>
          </a:prstGeom>
          <a:noFill/>
          <a:ln/>
        </p:spPr>
        <p:txBody>
          <a:bodyPr wrap="none" lIns="0" tIns="0" rIns="0" bIns="0" rtlCol="0" anchor="t"/>
          <a:lstStyle/>
          <a:p>
            <a:pPr marL="0" indent="0" algn="l">
              <a:lnSpc>
                <a:spcPts val="1750"/>
              </a:lnSpc>
              <a:buNone/>
            </a:pPr>
            <a:r>
              <a:rPr lang="en-US" sz="1400" dirty="0">
                <a:solidFill>
                  <a:srgbClr val="DAD8E9"/>
                </a:solidFill>
                <a:latin typeface="Prompt Medium" pitchFamily="34" charset="0"/>
                <a:ea typeface="Prompt Medium" pitchFamily="34" charset="-122"/>
                <a:cs typeface="Prompt Medium" pitchFamily="34" charset="-120"/>
              </a:rPr>
              <a:t>Average Feedback Score per Category</a:t>
            </a:r>
            <a:endParaRPr lang="en-US" sz="1400" dirty="0"/>
          </a:p>
        </p:txBody>
      </p:sp>
      <p:sp>
        <p:nvSpPr>
          <p:cNvPr id="32" name="Text 26"/>
          <p:cNvSpPr/>
          <p:nvPr/>
        </p:nvSpPr>
        <p:spPr>
          <a:xfrm>
            <a:off x="728186" y="6436757"/>
            <a:ext cx="6339126" cy="512445"/>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latin typeface="Mukta Light" pitchFamily="34" charset="0"/>
                <a:ea typeface="Mukta Light" pitchFamily="34" charset="-122"/>
                <a:cs typeface="Mukta Light" pitchFamily="34" charset="-120"/>
              </a:rPr>
              <a:t>Determines the mean feedback score for each product category, indicating customer satisfaction levels for different product types and informing product development.</a:t>
            </a:r>
            <a:endParaRPr lang="en-US" sz="1250" dirty="0"/>
          </a:p>
        </p:txBody>
      </p:sp>
      <p:sp>
        <p:nvSpPr>
          <p:cNvPr id="33" name="Shape 27"/>
          <p:cNvSpPr/>
          <p:nvPr/>
        </p:nvSpPr>
        <p:spPr>
          <a:xfrm>
            <a:off x="728186" y="7129343"/>
            <a:ext cx="6339126" cy="496253"/>
          </a:xfrm>
          <a:prstGeom prst="roundRect">
            <a:avLst>
              <a:gd name="adj" fmla="val 13554"/>
            </a:avLst>
          </a:prstGeom>
          <a:solidFill>
            <a:srgbClr val="181930"/>
          </a:solidFill>
          <a:ln/>
        </p:spPr>
      </p:sp>
      <p:sp>
        <p:nvSpPr>
          <p:cNvPr id="34" name="Shape 28"/>
          <p:cNvSpPr/>
          <p:nvPr/>
        </p:nvSpPr>
        <p:spPr>
          <a:xfrm>
            <a:off x="720209" y="7129343"/>
            <a:ext cx="6355080" cy="496253"/>
          </a:xfrm>
          <a:prstGeom prst="roundRect">
            <a:avLst>
              <a:gd name="adj" fmla="val 4841"/>
            </a:avLst>
          </a:prstGeom>
          <a:solidFill>
            <a:srgbClr val="181930"/>
          </a:solidFill>
          <a:ln/>
        </p:spPr>
      </p:sp>
      <p:sp>
        <p:nvSpPr>
          <p:cNvPr id="35" name="Text 29"/>
          <p:cNvSpPr/>
          <p:nvPr/>
        </p:nvSpPr>
        <p:spPr>
          <a:xfrm>
            <a:off x="880348" y="7249358"/>
            <a:ext cx="6034802" cy="256223"/>
          </a:xfrm>
          <a:prstGeom prst="rect">
            <a:avLst/>
          </a:prstGeom>
          <a:noFill/>
          <a:ln/>
        </p:spPr>
        <p:txBody>
          <a:bodyPr wrap="none" lIns="0" tIns="0" rIns="0" bIns="0" rtlCol="0" anchor="t"/>
          <a:lstStyle/>
          <a:p>
            <a:pPr marL="0" indent="0" algn="l">
              <a:lnSpc>
                <a:spcPts val="2000"/>
              </a:lnSpc>
              <a:buNone/>
            </a:pPr>
            <a:r>
              <a:rPr lang="en-US" sz="1250" dirty="0">
                <a:solidFill>
                  <a:srgbClr val="DAD8E9"/>
                </a:solidFill>
                <a:highlight>
                  <a:srgbClr val="181930"/>
                </a:highlight>
                <a:latin typeface="Consolas Light" pitchFamily="34" charset="0"/>
                <a:ea typeface="Consolas Light" pitchFamily="34" charset="-122"/>
                <a:cs typeface="Consolas Light" pitchFamily="34" charset="-120"/>
              </a:rPr>
              <a:t>df.groupby('Category')['Feedback_Score'].mean()</a:t>
            </a:r>
            <a:endParaRPr lang="en-US" sz="1250" dirty="0"/>
          </a:p>
        </p:txBody>
      </p:sp>
      <p:sp>
        <p:nvSpPr>
          <p:cNvPr id="36" name="Shape 30"/>
          <p:cNvSpPr/>
          <p:nvPr/>
        </p:nvSpPr>
        <p:spPr>
          <a:xfrm>
            <a:off x="7395210" y="5310068"/>
            <a:ext cx="6674644" cy="2483287"/>
          </a:xfrm>
          <a:prstGeom prst="roundRect">
            <a:avLst>
              <a:gd name="adj" fmla="val 2709"/>
            </a:avLst>
          </a:prstGeom>
          <a:solidFill>
            <a:srgbClr val="542C49"/>
          </a:solidFill>
          <a:ln w="7620">
            <a:solidFill>
              <a:srgbClr val="6D4562"/>
            </a:solidFill>
            <a:prstDash val="solid"/>
          </a:ln>
        </p:spPr>
      </p:sp>
      <p:sp>
        <p:nvSpPr>
          <p:cNvPr id="37" name="Shape 31"/>
          <p:cNvSpPr/>
          <p:nvPr/>
        </p:nvSpPr>
        <p:spPr>
          <a:xfrm>
            <a:off x="7562969" y="5477828"/>
            <a:ext cx="480417" cy="480417"/>
          </a:xfrm>
          <a:prstGeom prst="roundRect">
            <a:avLst>
              <a:gd name="adj" fmla="val 19031561"/>
            </a:avLst>
          </a:prstGeom>
          <a:solidFill>
            <a:srgbClr val="A95B95"/>
          </a:solidFill>
          <a:ln/>
        </p:spPr>
      </p:sp>
      <p:pic>
        <p:nvPicPr>
          <p:cNvPr id="38" name="Image 4" descr="preencoded.png"/>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7695128" y="5609987"/>
            <a:ext cx="216098" cy="216098"/>
          </a:xfrm>
          <a:prstGeom prst="rect">
            <a:avLst/>
          </a:prstGeom>
        </p:spPr>
      </p:pic>
      <p:sp>
        <p:nvSpPr>
          <p:cNvPr id="39" name="Text 32"/>
          <p:cNvSpPr/>
          <p:nvPr/>
        </p:nvSpPr>
        <p:spPr>
          <a:xfrm>
            <a:off x="7562969" y="6118384"/>
            <a:ext cx="2413635" cy="222290"/>
          </a:xfrm>
          <a:prstGeom prst="rect">
            <a:avLst/>
          </a:prstGeom>
          <a:noFill/>
          <a:ln/>
        </p:spPr>
        <p:txBody>
          <a:bodyPr wrap="none" lIns="0" tIns="0" rIns="0" bIns="0" rtlCol="0" anchor="t"/>
          <a:lstStyle/>
          <a:p>
            <a:pPr marL="0" indent="0" algn="l">
              <a:lnSpc>
                <a:spcPts val="1750"/>
              </a:lnSpc>
              <a:buNone/>
            </a:pPr>
            <a:r>
              <a:rPr lang="en-US" sz="1400" dirty="0">
                <a:solidFill>
                  <a:srgbClr val="DAD8E9"/>
                </a:solidFill>
                <a:latin typeface="Prompt Medium" pitchFamily="34" charset="0"/>
                <a:ea typeface="Prompt Medium" pitchFamily="34" charset="-122"/>
                <a:cs typeface="Prompt Medium" pitchFamily="34" charset="-120"/>
              </a:rPr>
              <a:t>Most Popular Payment Type</a:t>
            </a:r>
            <a:endParaRPr lang="en-US" sz="1400" dirty="0"/>
          </a:p>
        </p:txBody>
      </p:sp>
      <p:sp>
        <p:nvSpPr>
          <p:cNvPr id="40" name="Text 33"/>
          <p:cNvSpPr/>
          <p:nvPr/>
        </p:nvSpPr>
        <p:spPr>
          <a:xfrm>
            <a:off x="7562969" y="6436757"/>
            <a:ext cx="6339126" cy="512445"/>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latin typeface="Mukta Light" pitchFamily="34" charset="0"/>
                <a:ea typeface="Mukta Light" pitchFamily="34" charset="-122"/>
                <a:cs typeface="Mukta Light" pitchFamily="34" charset="-120"/>
              </a:rPr>
              <a:t>Identifies the payment method most frequently used by customers, crucial for optimising payment systems, fraud detection, and financial planning.</a:t>
            </a:r>
            <a:endParaRPr lang="en-US" sz="1250" dirty="0"/>
          </a:p>
        </p:txBody>
      </p:sp>
      <p:sp>
        <p:nvSpPr>
          <p:cNvPr id="41" name="Shape 34"/>
          <p:cNvSpPr/>
          <p:nvPr/>
        </p:nvSpPr>
        <p:spPr>
          <a:xfrm>
            <a:off x="7562969" y="7129343"/>
            <a:ext cx="6339126" cy="496253"/>
          </a:xfrm>
          <a:prstGeom prst="roundRect">
            <a:avLst>
              <a:gd name="adj" fmla="val 13554"/>
            </a:avLst>
          </a:prstGeom>
          <a:solidFill>
            <a:srgbClr val="181930"/>
          </a:solidFill>
          <a:ln/>
        </p:spPr>
      </p:sp>
      <p:sp>
        <p:nvSpPr>
          <p:cNvPr id="42" name="Shape 35"/>
          <p:cNvSpPr/>
          <p:nvPr/>
        </p:nvSpPr>
        <p:spPr>
          <a:xfrm>
            <a:off x="7554992" y="7129343"/>
            <a:ext cx="6355080" cy="496253"/>
          </a:xfrm>
          <a:prstGeom prst="roundRect">
            <a:avLst>
              <a:gd name="adj" fmla="val 4841"/>
            </a:avLst>
          </a:prstGeom>
          <a:solidFill>
            <a:srgbClr val="181930"/>
          </a:solidFill>
          <a:ln/>
        </p:spPr>
      </p:sp>
      <p:sp>
        <p:nvSpPr>
          <p:cNvPr id="43" name="Text 36"/>
          <p:cNvSpPr/>
          <p:nvPr/>
        </p:nvSpPr>
        <p:spPr>
          <a:xfrm>
            <a:off x="7715131" y="7249358"/>
            <a:ext cx="6034802" cy="256223"/>
          </a:xfrm>
          <a:prstGeom prst="rect">
            <a:avLst/>
          </a:prstGeom>
          <a:noFill/>
          <a:ln/>
        </p:spPr>
        <p:txBody>
          <a:bodyPr wrap="none" lIns="0" tIns="0" rIns="0" bIns="0" rtlCol="0" anchor="t"/>
          <a:lstStyle/>
          <a:p>
            <a:pPr marL="0" indent="0" algn="l">
              <a:lnSpc>
                <a:spcPts val="2000"/>
              </a:lnSpc>
              <a:buNone/>
            </a:pPr>
            <a:r>
              <a:rPr lang="en-US" sz="1250" dirty="0">
                <a:solidFill>
                  <a:srgbClr val="DAD8E9"/>
                </a:solidFill>
                <a:highlight>
                  <a:srgbClr val="181930"/>
                </a:highlight>
                <a:latin typeface="Consolas Light" pitchFamily="34" charset="0"/>
                <a:ea typeface="Consolas Light" pitchFamily="34" charset="-122"/>
                <a:cs typeface="Consolas Light" pitchFamily="34" charset="-120"/>
              </a:rPr>
              <a:t>df['Payment_Type'].value_counts().idxmax()</a:t>
            </a:r>
            <a:endParaRPr lang="en-US" sz="1250" dirty="0"/>
          </a:p>
        </p:txBody>
      </p:sp>
      <p:sp>
        <p:nvSpPr>
          <p:cNvPr id="44" name="Rectangle 43"/>
          <p:cNvSpPr/>
          <p:nvPr/>
        </p:nvSpPr>
        <p:spPr>
          <a:xfrm>
            <a:off x="12222866" y="7793354"/>
            <a:ext cx="2407534" cy="362673"/>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01623" y="472678"/>
            <a:ext cx="7588687" cy="477560"/>
          </a:xfrm>
          <a:prstGeom prst="rect">
            <a:avLst/>
          </a:prstGeom>
          <a:noFill/>
          <a:ln/>
        </p:spPr>
        <p:txBody>
          <a:bodyPr wrap="none" lIns="0" tIns="0" rIns="0" bIns="0" rtlCol="0" anchor="t"/>
          <a:lstStyle/>
          <a:p>
            <a:pPr marL="0" indent="0" algn="l">
              <a:lnSpc>
                <a:spcPts val="3750"/>
              </a:lnSpc>
              <a:buNone/>
            </a:pPr>
            <a:r>
              <a:rPr lang="en-US" sz="3000" dirty="0">
                <a:solidFill>
                  <a:srgbClr val="C6BFEE"/>
                </a:solidFill>
                <a:latin typeface="Prompt Medium" pitchFamily="34" charset="0"/>
                <a:ea typeface="Prompt Medium" pitchFamily="34" charset="-122"/>
                <a:cs typeface="Prompt Medium" pitchFamily="34" charset="-120"/>
              </a:rPr>
              <a:t>Advanced Data Aggregation Techniques</a:t>
            </a:r>
            <a:endParaRPr lang="en-US" sz="3000" dirty="0"/>
          </a:p>
        </p:txBody>
      </p:sp>
      <p:sp>
        <p:nvSpPr>
          <p:cNvPr id="3" name="Text 1"/>
          <p:cNvSpPr/>
          <p:nvPr/>
        </p:nvSpPr>
        <p:spPr>
          <a:xfrm>
            <a:off x="601623" y="1293971"/>
            <a:ext cx="13427154" cy="550069"/>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Going beyond basic summaries, advanced aggregation allows for detailed exploration of data. These techniques pinpoint specific records, filter groups based on conditions, and provide multi-dimensional views, crucial for uncovering complex patterns and informing precise business strategies.</a:t>
            </a:r>
            <a:endParaRPr lang="en-US" sz="1350" dirty="0"/>
          </a:p>
        </p:txBody>
      </p:sp>
      <p:sp>
        <p:nvSpPr>
          <p:cNvPr id="4" name="Shape 2"/>
          <p:cNvSpPr/>
          <p:nvPr/>
        </p:nvSpPr>
        <p:spPr>
          <a:xfrm>
            <a:off x="601623" y="2295168"/>
            <a:ext cx="4361140" cy="2792373"/>
          </a:xfrm>
          <a:prstGeom prst="roundRect">
            <a:avLst>
              <a:gd name="adj" fmla="val 3930"/>
            </a:avLst>
          </a:prstGeom>
          <a:solidFill>
            <a:srgbClr val="0B0C23">
              <a:alpha val="95000"/>
            </a:srgbClr>
          </a:solidFill>
          <a:ln/>
        </p:spPr>
      </p:sp>
      <p:sp>
        <p:nvSpPr>
          <p:cNvPr id="5" name="Shape 3"/>
          <p:cNvSpPr/>
          <p:nvPr/>
        </p:nvSpPr>
        <p:spPr>
          <a:xfrm>
            <a:off x="601623" y="2272308"/>
            <a:ext cx="4361140" cy="91440"/>
          </a:xfrm>
          <a:prstGeom prst="roundRect">
            <a:avLst>
              <a:gd name="adj" fmla="val 78964"/>
            </a:avLst>
          </a:prstGeom>
          <a:solidFill>
            <a:srgbClr val="A95B95"/>
          </a:solidFill>
          <a:ln/>
        </p:spPr>
      </p:sp>
      <p:sp>
        <p:nvSpPr>
          <p:cNvPr id="6" name="Shape 4"/>
          <p:cNvSpPr/>
          <p:nvPr/>
        </p:nvSpPr>
        <p:spPr>
          <a:xfrm>
            <a:off x="2524304" y="2037397"/>
            <a:ext cx="515660" cy="515660"/>
          </a:xfrm>
          <a:prstGeom prst="roundRect">
            <a:avLst>
              <a:gd name="adj" fmla="val 177326"/>
            </a:avLst>
          </a:prstGeom>
          <a:solidFill>
            <a:srgbClr val="A95B95"/>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678966" y="2192060"/>
            <a:ext cx="206216" cy="206216"/>
          </a:xfrm>
          <a:prstGeom prst="rect">
            <a:avLst/>
          </a:prstGeom>
        </p:spPr>
      </p:pic>
      <p:sp>
        <p:nvSpPr>
          <p:cNvPr id="8" name="Text 5"/>
          <p:cNvSpPr/>
          <p:nvPr/>
        </p:nvSpPr>
        <p:spPr>
          <a:xfrm>
            <a:off x="796290" y="2724864"/>
            <a:ext cx="2550081" cy="238720"/>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Highest Single Order Value</a:t>
            </a:r>
            <a:endParaRPr lang="en-US" sz="1500" dirty="0"/>
          </a:p>
        </p:txBody>
      </p:sp>
      <p:sp>
        <p:nvSpPr>
          <p:cNvPr id="9" name="Text 6"/>
          <p:cNvSpPr/>
          <p:nvPr/>
        </p:nvSpPr>
        <p:spPr>
          <a:xfrm>
            <a:off x="796290" y="3066693"/>
            <a:ext cx="3971806" cy="825103"/>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Pinpoints the transaction with the maximum total purchase value, identifying the customer behind this significant order.</a:t>
            </a:r>
            <a:endParaRPr lang="en-US" sz="1350" dirty="0"/>
          </a:p>
        </p:txBody>
      </p:sp>
      <p:sp>
        <p:nvSpPr>
          <p:cNvPr id="10" name="Shape 7"/>
          <p:cNvSpPr/>
          <p:nvPr/>
        </p:nvSpPr>
        <p:spPr>
          <a:xfrm>
            <a:off x="796290" y="4085153"/>
            <a:ext cx="3971806" cy="532686"/>
          </a:xfrm>
          <a:prstGeom prst="roundRect">
            <a:avLst>
              <a:gd name="adj" fmla="val 13555"/>
            </a:avLst>
          </a:prstGeom>
          <a:solidFill>
            <a:srgbClr val="181930"/>
          </a:solidFill>
          <a:ln/>
        </p:spPr>
      </p:sp>
      <p:sp>
        <p:nvSpPr>
          <p:cNvPr id="11" name="Shape 8"/>
          <p:cNvSpPr/>
          <p:nvPr/>
        </p:nvSpPr>
        <p:spPr>
          <a:xfrm>
            <a:off x="787718" y="4085153"/>
            <a:ext cx="3988951" cy="532686"/>
          </a:xfrm>
          <a:prstGeom prst="roundRect">
            <a:avLst>
              <a:gd name="adj" fmla="val 4841"/>
            </a:avLst>
          </a:prstGeom>
          <a:solidFill>
            <a:srgbClr val="181930"/>
          </a:solidFill>
          <a:ln/>
        </p:spPr>
      </p:sp>
      <p:sp>
        <p:nvSpPr>
          <p:cNvPr id="12" name="Text 9"/>
          <p:cNvSpPr/>
          <p:nvPr/>
        </p:nvSpPr>
        <p:spPr>
          <a:xfrm>
            <a:off x="959525" y="4213979"/>
            <a:ext cx="3645337" cy="275034"/>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df.loc[(df['Price']*df['Quantity']).idxmax()]</a:t>
            </a:r>
            <a:endParaRPr lang="en-US" sz="1350" dirty="0"/>
          </a:p>
        </p:txBody>
      </p:sp>
      <p:sp>
        <p:nvSpPr>
          <p:cNvPr id="13" name="Shape 10"/>
          <p:cNvSpPr/>
          <p:nvPr/>
        </p:nvSpPr>
        <p:spPr>
          <a:xfrm>
            <a:off x="5134570" y="2295168"/>
            <a:ext cx="4361140" cy="2792373"/>
          </a:xfrm>
          <a:prstGeom prst="roundRect">
            <a:avLst>
              <a:gd name="adj" fmla="val 3930"/>
            </a:avLst>
          </a:prstGeom>
          <a:solidFill>
            <a:srgbClr val="0B0C23">
              <a:alpha val="95000"/>
            </a:srgbClr>
          </a:solidFill>
          <a:ln/>
        </p:spPr>
      </p:sp>
      <p:sp>
        <p:nvSpPr>
          <p:cNvPr id="14" name="Shape 11"/>
          <p:cNvSpPr/>
          <p:nvPr/>
        </p:nvSpPr>
        <p:spPr>
          <a:xfrm>
            <a:off x="5134570" y="2272308"/>
            <a:ext cx="4361140" cy="91440"/>
          </a:xfrm>
          <a:prstGeom prst="roundRect">
            <a:avLst>
              <a:gd name="adj" fmla="val 78964"/>
            </a:avLst>
          </a:prstGeom>
          <a:solidFill>
            <a:srgbClr val="A95B95"/>
          </a:solidFill>
          <a:ln/>
        </p:spPr>
      </p:sp>
      <p:sp>
        <p:nvSpPr>
          <p:cNvPr id="15" name="Shape 12"/>
          <p:cNvSpPr/>
          <p:nvPr/>
        </p:nvSpPr>
        <p:spPr>
          <a:xfrm>
            <a:off x="7057251" y="2037397"/>
            <a:ext cx="515660" cy="515660"/>
          </a:xfrm>
          <a:prstGeom prst="roundRect">
            <a:avLst>
              <a:gd name="adj" fmla="val 177326"/>
            </a:avLst>
          </a:prstGeom>
          <a:solidFill>
            <a:srgbClr val="A95B95"/>
          </a:solidFill>
          <a:ln/>
        </p:spPr>
      </p:sp>
      <p:pic>
        <p:nvPicPr>
          <p:cNvPr id="16"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211913" y="2192060"/>
            <a:ext cx="206216" cy="206216"/>
          </a:xfrm>
          <a:prstGeom prst="rect">
            <a:avLst/>
          </a:prstGeom>
        </p:spPr>
      </p:pic>
      <p:sp>
        <p:nvSpPr>
          <p:cNvPr id="17" name="Text 13"/>
          <p:cNvSpPr/>
          <p:nvPr/>
        </p:nvSpPr>
        <p:spPr>
          <a:xfrm>
            <a:off x="5329238" y="2724864"/>
            <a:ext cx="2973943" cy="238720"/>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Customers with Multiple Orders</a:t>
            </a:r>
            <a:endParaRPr lang="en-US" sz="1500" dirty="0"/>
          </a:p>
        </p:txBody>
      </p:sp>
      <p:sp>
        <p:nvSpPr>
          <p:cNvPr id="18" name="Text 14"/>
          <p:cNvSpPr/>
          <p:nvPr/>
        </p:nvSpPr>
        <p:spPr>
          <a:xfrm>
            <a:off x="5329238" y="3066693"/>
            <a:ext cx="3971806" cy="825103"/>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Identifies customers who have placed more than a specified number of orders, highlighting frequent buyers for loyalty programmes.</a:t>
            </a:r>
            <a:endParaRPr lang="en-US" sz="1350" dirty="0"/>
          </a:p>
        </p:txBody>
      </p:sp>
      <p:sp>
        <p:nvSpPr>
          <p:cNvPr id="19" name="Shape 15"/>
          <p:cNvSpPr/>
          <p:nvPr/>
        </p:nvSpPr>
        <p:spPr>
          <a:xfrm>
            <a:off x="5329238" y="4085153"/>
            <a:ext cx="3971806" cy="807720"/>
          </a:xfrm>
          <a:prstGeom prst="roundRect">
            <a:avLst>
              <a:gd name="adj" fmla="val 8939"/>
            </a:avLst>
          </a:prstGeom>
          <a:solidFill>
            <a:srgbClr val="181930"/>
          </a:solidFill>
          <a:ln/>
        </p:spPr>
      </p:sp>
      <p:sp>
        <p:nvSpPr>
          <p:cNvPr id="20" name="Shape 16"/>
          <p:cNvSpPr/>
          <p:nvPr/>
        </p:nvSpPr>
        <p:spPr>
          <a:xfrm>
            <a:off x="5320665" y="4085153"/>
            <a:ext cx="3988951" cy="807720"/>
          </a:xfrm>
          <a:prstGeom prst="roundRect">
            <a:avLst>
              <a:gd name="adj" fmla="val 3193"/>
            </a:avLst>
          </a:prstGeom>
          <a:solidFill>
            <a:srgbClr val="181930"/>
          </a:solidFill>
          <a:ln/>
        </p:spPr>
      </p:sp>
      <p:sp>
        <p:nvSpPr>
          <p:cNvPr id="21" name="Text 17"/>
          <p:cNvSpPr/>
          <p:nvPr/>
        </p:nvSpPr>
        <p:spPr>
          <a:xfrm>
            <a:off x="5492472" y="4213979"/>
            <a:ext cx="3645337" cy="550069"/>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df['Customer_ID'].value_counts()[lambda x:x&gt;5]</a:t>
            </a:r>
            <a:endParaRPr lang="en-US" sz="1350" dirty="0"/>
          </a:p>
        </p:txBody>
      </p:sp>
      <p:sp>
        <p:nvSpPr>
          <p:cNvPr id="22" name="Shape 18"/>
          <p:cNvSpPr/>
          <p:nvPr/>
        </p:nvSpPr>
        <p:spPr>
          <a:xfrm>
            <a:off x="9667518" y="2295168"/>
            <a:ext cx="4361140" cy="2792373"/>
          </a:xfrm>
          <a:prstGeom prst="roundRect">
            <a:avLst>
              <a:gd name="adj" fmla="val 3930"/>
            </a:avLst>
          </a:prstGeom>
          <a:solidFill>
            <a:srgbClr val="0B0C23">
              <a:alpha val="95000"/>
            </a:srgbClr>
          </a:solidFill>
          <a:ln/>
        </p:spPr>
      </p:sp>
      <p:sp>
        <p:nvSpPr>
          <p:cNvPr id="23" name="Shape 19"/>
          <p:cNvSpPr/>
          <p:nvPr/>
        </p:nvSpPr>
        <p:spPr>
          <a:xfrm>
            <a:off x="9667518" y="2272308"/>
            <a:ext cx="4361140" cy="91440"/>
          </a:xfrm>
          <a:prstGeom prst="roundRect">
            <a:avLst>
              <a:gd name="adj" fmla="val 78964"/>
            </a:avLst>
          </a:prstGeom>
          <a:solidFill>
            <a:srgbClr val="A95B95"/>
          </a:solidFill>
          <a:ln/>
        </p:spPr>
      </p:sp>
      <p:sp>
        <p:nvSpPr>
          <p:cNvPr id="24" name="Shape 20"/>
          <p:cNvSpPr/>
          <p:nvPr/>
        </p:nvSpPr>
        <p:spPr>
          <a:xfrm>
            <a:off x="11590199" y="2037397"/>
            <a:ext cx="515660" cy="515660"/>
          </a:xfrm>
          <a:prstGeom prst="roundRect">
            <a:avLst>
              <a:gd name="adj" fmla="val 177326"/>
            </a:avLst>
          </a:prstGeom>
          <a:solidFill>
            <a:srgbClr val="A95B95"/>
          </a:solidFill>
          <a:ln/>
        </p:spPr>
      </p:sp>
      <p:pic>
        <p:nvPicPr>
          <p:cNvPr id="25"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1744861" y="2192060"/>
            <a:ext cx="206216" cy="206216"/>
          </a:xfrm>
          <a:prstGeom prst="rect">
            <a:avLst/>
          </a:prstGeom>
        </p:spPr>
      </p:pic>
      <p:sp>
        <p:nvSpPr>
          <p:cNvPr id="26" name="Text 21"/>
          <p:cNvSpPr/>
          <p:nvPr/>
        </p:nvSpPr>
        <p:spPr>
          <a:xfrm>
            <a:off x="9862185" y="2724864"/>
            <a:ext cx="2358271" cy="238720"/>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Sort by Delivery Duration</a:t>
            </a:r>
            <a:endParaRPr lang="en-US" sz="1500" dirty="0"/>
          </a:p>
        </p:txBody>
      </p:sp>
      <p:sp>
        <p:nvSpPr>
          <p:cNvPr id="27" name="Text 22"/>
          <p:cNvSpPr/>
          <p:nvPr/>
        </p:nvSpPr>
        <p:spPr>
          <a:xfrm>
            <a:off x="9862185" y="3066693"/>
            <a:ext cx="3971806" cy="825103"/>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Arranges transactions by their delivery duration in descending order, useful for analysing logistics efficiency and identifying delays.</a:t>
            </a:r>
            <a:endParaRPr lang="en-US" sz="1350" dirty="0"/>
          </a:p>
        </p:txBody>
      </p:sp>
      <p:sp>
        <p:nvSpPr>
          <p:cNvPr id="28" name="Shape 23"/>
          <p:cNvSpPr/>
          <p:nvPr/>
        </p:nvSpPr>
        <p:spPr>
          <a:xfrm>
            <a:off x="9862185" y="4085153"/>
            <a:ext cx="3971806" cy="807720"/>
          </a:xfrm>
          <a:prstGeom prst="roundRect">
            <a:avLst>
              <a:gd name="adj" fmla="val 8939"/>
            </a:avLst>
          </a:prstGeom>
          <a:solidFill>
            <a:srgbClr val="181930"/>
          </a:solidFill>
          <a:ln/>
        </p:spPr>
      </p:sp>
      <p:sp>
        <p:nvSpPr>
          <p:cNvPr id="29" name="Shape 24"/>
          <p:cNvSpPr/>
          <p:nvPr/>
        </p:nvSpPr>
        <p:spPr>
          <a:xfrm>
            <a:off x="9853613" y="4085153"/>
            <a:ext cx="3988951" cy="807720"/>
          </a:xfrm>
          <a:prstGeom prst="roundRect">
            <a:avLst>
              <a:gd name="adj" fmla="val 3193"/>
            </a:avLst>
          </a:prstGeom>
          <a:solidFill>
            <a:srgbClr val="181930"/>
          </a:solidFill>
          <a:ln/>
        </p:spPr>
      </p:sp>
      <p:sp>
        <p:nvSpPr>
          <p:cNvPr id="30" name="Text 25"/>
          <p:cNvSpPr/>
          <p:nvPr/>
        </p:nvSpPr>
        <p:spPr>
          <a:xfrm>
            <a:off x="10025420" y="4213979"/>
            <a:ext cx="3645337" cy="550069"/>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df.sort_values(by='Delivery_Duration', ascending=False)</a:t>
            </a:r>
            <a:endParaRPr lang="en-US" sz="1350" dirty="0"/>
          </a:p>
        </p:txBody>
      </p:sp>
      <p:sp>
        <p:nvSpPr>
          <p:cNvPr id="31" name="Shape 26"/>
          <p:cNvSpPr/>
          <p:nvPr/>
        </p:nvSpPr>
        <p:spPr>
          <a:xfrm>
            <a:off x="601623" y="5517118"/>
            <a:ext cx="6627614" cy="2242304"/>
          </a:xfrm>
          <a:prstGeom prst="roundRect">
            <a:avLst>
              <a:gd name="adj" fmla="val 4894"/>
            </a:avLst>
          </a:prstGeom>
          <a:solidFill>
            <a:srgbClr val="0B0C23">
              <a:alpha val="95000"/>
            </a:srgbClr>
          </a:solidFill>
          <a:ln/>
        </p:spPr>
      </p:sp>
      <p:sp>
        <p:nvSpPr>
          <p:cNvPr id="32" name="Shape 27"/>
          <p:cNvSpPr/>
          <p:nvPr/>
        </p:nvSpPr>
        <p:spPr>
          <a:xfrm>
            <a:off x="601623" y="5494258"/>
            <a:ext cx="6627614" cy="91440"/>
          </a:xfrm>
          <a:prstGeom prst="roundRect">
            <a:avLst>
              <a:gd name="adj" fmla="val 78964"/>
            </a:avLst>
          </a:prstGeom>
          <a:solidFill>
            <a:srgbClr val="A95B95"/>
          </a:solidFill>
          <a:ln/>
        </p:spPr>
      </p:sp>
      <p:sp>
        <p:nvSpPr>
          <p:cNvPr id="33" name="Shape 28"/>
          <p:cNvSpPr/>
          <p:nvPr/>
        </p:nvSpPr>
        <p:spPr>
          <a:xfrm>
            <a:off x="3657540" y="5259348"/>
            <a:ext cx="515660" cy="515660"/>
          </a:xfrm>
          <a:prstGeom prst="roundRect">
            <a:avLst>
              <a:gd name="adj" fmla="val 177326"/>
            </a:avLst>
          </a:prstGeom>
          <a:solidFill>
            <a:srgbClr val="A95B95"/>
          </a:solidFill>
          <a:ln/>
        </p:spPr>
      </p:sp>
      <p:pic>
        <p:nvPicPr>
          <p:cNvPr id="34"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3812203" y="5414010"/>
            <a:ext cx="206216" cy="206216"/>
          </a:xfrm>
          <a:prstGeom prst="rect">
            <a:avLst/>
          </a:prstGeom>
        </p:spPr>
      </p:pic>
      <p:sp>
        <p:nvSpPr>
          <p:cNvPr id="35" name="Text 29"/>
          <p:cNvSpPr/>
          <p:nvPr/>
        </p:nvSpPr>
        <p:spPr>
          <a:xfrm>
            <a:off x="796290" y="5946815"/>
            <a:ext cx="2351246" cy="238720"/>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Product Feedback Range</a:t>
            </a:r>
            <a:endParaRPr lang="en-US" sz="1500" dirty="0"/>
          </a:p>
        </p:txBody>
      </p:sp>
      <p:sp>
        <p:nvSpPr>
          <p:cNvPr id="36" name="Text 30"/>
          <p:cNvSpPr/>
          <p:nvPr/>
        </p:nvSpPr>
        <p:spPr>
          <a:xfrm>
            <a:off x="796290" y="6288643"/>
            <a:ext cx="6238280" cy="550069"/>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Aggregates the maximum and minimum feedback scores for each product, giving an overview of customer satisfaction spectrums per item.</a:t>
            </a:r>
            <a:endParaRPr lang="en-US" sz="1350" dirty="0"/>
          </a:p>
        </p:txBody>
      </p:sp>
      <p:sp>
        <p:nvSpPr>
          <p:cNvPr id="37" name="Shape 31"/>
          <p:cNvSpPr/>
          <p:nvPr/>
        </p:nvSpPr>
        <p:spPr>
          <a:xfrm>
            <a:off x="796290" y="7032069"/>
            <a:ext cx="6238280" cy="532686"/>
          </a:xfrm>
          <a:prstGeom prst="roundRect">
            <a:avLst>
              <a:gd name="adj" fmla="val 13555"/>
            </a:avLst>
          </a:prstGeom>
          <a:solidFill>
            <a:srgbClr val="181930"/>
          </a:solidFill>
          <a:ln/>
        </p:spPr>
      </p:sp>
      <p:sp>
        <p:nvSpPr>
          <p:cNvPr id="38" name="Shape 32"/>
          <p:cNvSpPr/>
          <p:nvPr/>
        </p:nvSpPr>
        <p:spPr>
          <a:xfrm>
            <a:off x="787718" y="7032069"/>
            <a:ext cx="6255425" cy="532686"/>
          </a:xfrm>
          <a:prstGeom prst="roundRect">
            <a:avLst>
              <a:gd name="adj" fmla="val 4841"/>
            </a:avLst>
          </a:prstGeom>
          <a:solidFill>
            <a:srgbClr val="181930"/>
          </a:solidFill>
          <a:ln/>
        </p:spPr>
      </p:sp>
      <p:sp>
        <p:nvSpPr>
          <p:cNvPr id="39" name="Text 33"/>
          <p:cNvSpPr/>
          <p:nvPr/>
        </p:nvSpPr>
        <p:spPr>
          <a:xfrm>
            <a:off x="959525" y="7160895"/>
            <a:ext cx="5911810" cy="275034"/>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df.groupby('Product_ID')['Feedback_Score'].agg(['max','min'])</a:t>
            </a:r>
            <a:endParaRPr lang="en-US" sz="1350" dirty="0"/>
          </a:p>
        </p:txBody>
      </p:sp>
      <p:sp>
        <p:nvSpPr>
          <p:cNvPr id="40" name="Shape 34"/>
          <p:cNvSpPr/>
          <p:nvPr/>
        </p:nvSpPr>
        <p:spPr>
          <a:xfrm>
            <a:off x="7401044" y="5517118"/>
            <a:ext cx="6627614" cy="2242304"/>
          </a:xfrm>
          <a:prstGeom prst="roundRect">
            <a:avLst>
              <a:gd name="adj" fmla="val 4894"/>
            </a:avLst>
          </a:prstGeom>
          <a:solidFill>
            <a:srgbClr val="0B0C23">
              <a:alpha val="95000"/>
            </a:srgbClr>
          </a:solidFill>
          <a:ln/>
        </p:spPr>
      </p:sp>
      <p:sp>
        <p:nvSpPr>
          <p:cNvPr id="41" name="Shape 35"/>
          <p:cNvSpPr/>
          <p:nvPr/>
        </p:nvSpPr>
        <p:spPr>
          <a:xfrm>
            <a:off x="7401044" y="5494258"/>
            <a:ext cx="6627614" cy="91440"/>
          </a:xfrm>
          <a:prstGeom prst="roundRect">
            <a:avLst>
              <a:gd name="adj" fmla="val 78964"/>
            </a:avLst>
          </a:prstGeom>
          <a:solidFill>
            <a:srgbClr val="A95B95"/>
          </a:solidFill>
          <a:ln/>
        </p:spPr>
      </p:sp>
      <p:sp>
        <p:nvSpPr>
          <p:cNvPr id="42" name="Shape 36"/>
          <p:cNvSpPr/>
          <p:nvPr/>
        </p:nvSpPr>
        <p:spPr>
          <a:xfrm>
            <a:off x="10456962" y="5259348"/>
            <a:ext cx="515660" cy="515660"/>
          </a:xfrm>
          <a:prstGeom prst="roundRect">
            <a:avLst>
              <a:gd name="adj" fmla="val 177326"/>
            </a:avLst>
          </a:prstGeom>
          <a:solidFill>
            <a:srgbClr val="A95B95"/>
          </a:solidFill>
          <a:ln/>
        </p:spPr>
      </p:sp>
      <p:pic>
        <p:nvPicPr>
          <p:cNvPr id="43" name="Image 4" descr="preencoded.png"/>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10611624" y="5414010"/>
            <a:ext cx="206216" cy="206216"/>
          </a:xfrm>
          <a:prstGeom prst="rect">
            <a:avLst/>
          </a:prstGeom>
        </p:spPr>
      </p:pic>
      <p:sp>
        <p:nvSpPr>
          <p:cNvPr id="44" name="Text 37"/>
          <p:cNvSpPr/>
          <p:nvPr/>
        </p:nvSpPr>
        <p:spPr>
          <a:xfrm>
            <a:off x="7595711" y="5946815"/>
            <a:ext cx="3814524" cy="238720"/>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Total Purchase by Country and Category</a:t>
            </a:r>
            <a:endParaRPr lang="en-US" sz="1500" dirty="0"/>
          </a:p>
        </p:txBody>
      </p:sp>
      <p:sp>
        <p:nvSpPr>
          <p:cNvPr id="45" name="Text 38"/>
          <p:cNvSpPr/>
          <p:nvPr/>
        </p:nvSpPr>
        <p:spPr>
          <a:xfrm>
            <a:off x="7595711" y="6288643"/>
            <a:ext cx="6238280" cy="550069"/>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Calculates the sum of purchases, grouped by country and product category, for a granular view of market performance.</a:t>
            </a:r>
            <a:endParaRPr lang="en-US" sz="1350" dirty="0"/>
          </a:p>
        </p:txBody>
      </p:sp>
      <p:sp>
        <p:nvSpPr>
          <p:cNvPr id="46" name="Shape 39"/>
          <p:cNvSpPr/>
          <p:nvPr/>
        </p:nvSpPr>
        <p:spPr>
          <a:xfrm>
            <a:off x="7595711" y="7032069"/>
            <a:ext cx="6238280" cy="532686"/>
          </a:xfrm>
          <a:prstGeom prst="roundRect">
            <a:avLst>
              <a:gd name="adj" fmla="val 13555"/>
            </a:avLst>
          </a:prstGeom>
          <a:solidFill>
            <a:srgbClr val="181930"/>
          </a:solidFill>
          <a:ln/>
        </p:spPr>
      </p:sp>
      <p:sp>
        <p:nvSpPr>
          <p:cNvPr id="47" name="Shape 40"/>
          <p:cNvSpPr/>
          <p:nvPr/>
        </p:nvSpPr>
        <p:spPr>
          <a:xfrm>
            <a:off x="7587139" y="7032069"/>
            <a:ext cx="6255425" cy="532686"/>
          </a:xfrm>
          <a:prstGeom prst="roundRect">
            <a:avLst>
              <a:gd name="adj" fmla="val 4841"/>
            </a:avLst>
          </a:prstGeom>
          <a:solidFill>
            <a:srgbClr val="181930"/>
          </a:solidFill>
          <a:ln/>
        </p:spPr>
      </p:sp>
      <p:sp>
        <p:nvSpPr>
          <p:cNvPr id="48" name="Text 41"/>
          <p:cNvSpPr/>
          <p:nvPr/>
        </p:nvSpPr>
        <p:spPr>
          <a:xfrm>
            <a:off x="7758946" y="7160895"/>
            <a:ext cx="5911810" cy="275034"/>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df.groupby(['Country','Category'])['Total_Purchase'].sum()</a:t>
            </a:r>
            <a:endParaRPr lang="en-US" sz="1350" dirty="0"/>
          </a:p>
        </p:txBody>
      </p:sp>
      <p:sp>
        <p:nvSpPr>
          <p:cNvPr id="49" name="Rectangle 48"/>
          <p:cNvSpPr/>
          <p:nvPr/>
        </p:nvSpPr>
        <p:spPr>
          <a:xfrm>
            <a:off x="12220456" y="7782282"/>
            <a:ext cx="2409944" cy="373746"/>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909280"/>
            <a:ext cx="7065407"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Project Submission Details</a:t>
            </a:r>
            <a:endParaRPr lang="en-US" sz="4300" dirty="0"/>
          </a:p>
        </p:txBody>
      </p:sp>
      <p:pic>
        <p:nvPicPr>
          <p:cNvPr id="3" name="Image 0" descr="preencoded.png"/>
          <p:cNvPicPr>
            <a:picLocks noChangeAspect="1"/>
          </p:cNvPicPr>
          <p:nvPr/>
        </p:nvPicPr>
        <p:blipFill>
          <a:blip r:embed="rId3"/>
          <a:stretch>
            <a:fillRect/>
          </a:stretch>
        </p:blipFill>
        <p:spPr>
          <a:xfrm>
            <a:off x="864037" y="2243018"/>
            <a:ext cx="4799528" cy="4799528"/>
          </a:xfrm>
          <a:prstGeom prst="rect">
            <a:avLst/>
          </a:prstGeom>
        </p:spPr>
      </p:pic>
      <p:sp>
        <p:nvSpPr>
          <p:cNvPr id="4" name="Text 1"/>
          <p:cNvSpPr/>
          <p:nvPr/>
        </p:nvSpPr>
        <p:spPr>
          <a:xfrm>
            <a:off x="6273403" y="2212181"/>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Submitted by</a:t>
            </a:r>
            <a:endParaRPr lang="en-US" sz="2150" dirty="0"/>
          </a:p>
        </p:txBody>
      </p:sp>
      <p:sp>
        <p:nvSpPr>
          <p:cNvPr id="5" name="Text 2"/>
          <p:cNvSpPr/>
          <p:nvPr/>
        </p:nvSpPr>
        <p:spPr>
          <a:xfrm>
            <a:off x="6273403" y="2801898"/>
            <a:ext cx="7500461" cy="395049"/>
          </a:xfrm>
          <a:prstGeom prst="rect">
            <a:avLst/>
          </a:prstGeom>
          <a:noFill/>
          <a:ln/>
        </p:spPr>
        <p:txBody>
          <a:bodyPr wrap="none" lIns="0" tIns="0" rIns="0" bIns="0" rtlCol="0" anchor="t"/>
          <a:lstStyle/>
          <a:p>
            <a:pPr marL="0" indent="0" algn="l">
              <a:lnSpc>
                <a:spcPts val="3100"/>
              </a:lnSpc>
              <a:buNone/>
            </a:pPr>
            <a:r>
              <a:rPr lang="en-US" sz="1900" b="1" dirty="0">
                <a:solidFill>
                  <a:srgbClr val="DAD8E9"/>
                </a:solidFill>
                <a:latin typeface="Mukta Light" pitchFamily="34" charset="0"/>
                <a:ea typeface="Mukta Light" pitchFamily="34" charset="-122"/>
                <a:cs typeface="Mukta Light" pitchFamily="34" charset="-120"/>
              </a:rPr>
              <a:t>Name:</a:t>
            </a:r>
            <a:r>
              <a:rPr lang="en-US" sz="1900" dirty="0">
                <a:solidFill>
                  <a:srgbClr val="DAD8E9"/>
                </a:solidFill>
                <a:latin typeface="Mukta Light" pitchFamily="34" charset="0"/>
                <a:ea typeface="Mukta Light" pitchFamily="34" charset="-122"/>
                <a:cs typeface="Mukta Light" pitchFamily="34" charset="-120"/>
              </a:rPr>
              <a:t> John Robin A</a:t>
            </a:r>
            <a:endParaRPr lang="en-US" sz="1900" dirty="0"/>
          </a:p>
        </p:txBody>
      </p:sp>
      <p:sp>
        <p:nvSpPr>
          <p:cNvPr id="6" name="Text 3"/>
          <p:cNvSpPr/>
          <p:nvPr/>
        </p:nvSpPr>
        <p:spPr>
          <a:xfrm>
            <a:off x="6273403" y="3419118"/>
            <a:ext cx="7500461" cy="395049"/>
          </a:xfrm>
          <a:prstGeom prst="rect">
            <a:avLst/>
          </a:prstGeom>
          <a:noFill/>
          <a:ln/>
        </p:spPr>
        <p:txBody>
          <a:bodyPr wrap="none" lIns="0" tIns="0" rIns="0" bIns="0" rtlCol="0" anchor="t"/>
          <a:lstStyle/>
          <a:p>
            <a:pPr marL="0" indent="0" algn="l">
              <a:lnSpc>
                <a:spcPts val="3100"/>
              </a:lnSpc>
              <a:buNone/>
            </a:pPr>
            <a:r>
              <a:rPr lang="en-US" sz="1900" b="1" dirty="0">
                <a:solidFill>
                  <a:srgbClr val="DAD8E9"/>
                </a:solidFill>
                <a:latin typeface="Mukta Light" pitchFamily="34" charset="0"/>
                <a:ea typeface="Mukta Light" pitchFamily="34" charset="-122"/>
                <a:cs typeface="Mukta Light" pitchFamily="34" charset="-120"/>
              </a:rPr>
              <a:t>Course / Domain:</a:t>
            </a:r>
            <a:r>
              <a:rPr lang="en-US" sz="1900" dirty="0">
                <a:solidFill>
                  <a:srgbClr val="DAD8E9"/>
                </a:solidFill>
                <a:latin typeface="Mukta Light" pitchFamily="34" charset="0"/>
                <a:ea typeface="Mukta Light" pitchFamily="34" charset="-122"/>
                <a:cs typeface="Mukta Light" pitchFamily="34" charset="-120"/>
              </a:rPr>
              <a:t> Data Analytics / Python for Data Science</a:t>
            </a:r>
            <a:endParaRPr lang="en-US" sz="1900" dirty="0"/>
          </a:p>
        </p:txBody>
      </p:sp>
      <p:sp>
        <p:nvSpPr>
          <p:cNvPr id="7" name="Text 4"/>
          <p:cNvSpPr/>
          <p:nvPr/>
        </p:nvSpPr>
        <p:spPr>
          <a:xfrm>
            <a:off x="6273403" y="4036338"/>
            <a:ext cx="7500461" cy="395049"/>
          </a:xfrm>
          <a:prstGeom prst="rect">
            <a:avLst/>
          </a:prstGeom>
          <a:noFill/>
          <a:ln/>
        </p:spPr>
        <p:txBody>
          <a:bodyPr wrap="none" lIns="0" tIns="0" rIns="0" bIns="0" rtlCol="0" anchor="t"/>
          <a:lstStyle/>
          <a:p>
            <a:pPr marL="0" indent="0" algn="l">
              <a:lnSpc>
                <a:spcPts val="3100"/>
              </a:lnSpc>
              <a:buNone/>
            </a:pPr>
            <a:r>
              <a:rPr lang="en-US" sz="1900" b="1" dirty="0">
                <a:solidFill>
                  <a:srgbClr val="DAD8E9"/>
                </a:solidFill>
                <a:latin typeface="Mukta Light" pitchFamily="34" charset="0"/>
                <a:ea typeface="Mukta Light" pitchFamily="34" charset="-122"/>
                <a:cs typeface="Mukta Light" pitchFamily="34" charset="-120"/>
              </a:rPr>
              <a:t>Email:</a:t>
            </a:r>
            <a:r>
              <a:rPr lang="en-US" sz="1900" dirty="0">
                <a:solidFill>
                  <a:srgbClr val="DAD8E9"/>
                </a:solidFill>
                <a:latin typeface="Mukta Light" pitchFamily="34" charset="0"/>
                <a:ea typeface="Mukta Light" pitchFamily="34" charset="-122"/>
                <a:cs typeface="Mukta Light" pitchFamily="34" charset="-120"/>
              </a:rPr>
              <a:t> </a:t>
            </a:r>
            <a:r>
              <a:rPr lang="en-US" sz="1900" u="sng" dirty="0">
                <a:solidFill>
                  <a:srgbClr val="A95B95"/>
                </a:solidFill>
                <a:latin typeface="Mukta Light" pitchFamily="34" charset="0"/>
                <a:ea typeface="Mukta Light" pitchFamily="34" charset="-122"/>
                <a:cs typeface="Mukta Light" pitchFamily="34" charset="-120"/>
                <a:hlinkClick r:id="rId4">
                  <a:extLst>
                    <a:ext uri="{A12FA001-AC4F-418D-AE19-62706E023703}">
                      <ahyp:hlinkClr xmlns:ahyp="http://schemas.microsoft.com/office/drawing/2018/hyperlinkcolor" xmlns="" val="tx"/>
                    </a:ext>
                  </a:extLst>
                </a:hlinkClick>
              </a:rPr>
              <a:t>johnmaestro763@gmail.com</a:t>
            </a:r>
            <a:endParaRPr lang="en-US" sz="1900" dirty="0"/>
          </a:p>
        </p:txBody>
      </p:sp>
      <p:sp>
        <p:nvSpPr>
          <p:cNvPr id="8" name="Text 5"/>
          <p:cNvSpPr/>
          <p:nvPr/>
        </p:nvSpPr>
        <p:spPr>
          <a:xfrm>
            <a:off x="6273403" y="4653558"/>
            <a:ext cx="7500461" cy="395049"/>
          </a:xfrm>
          <a:prstGeom prst="rect">
            <a:avLst/>
          </a:prstGeom>
          <a:noFill/>
          <a:ln/>
        </p:spPr>
        <p:txBody>
          <a:bodyPr wrap="none" lIns="0" tIns="0" rIns="0" bIns="0" rtlCol="0" anchor="t"/>
          <a:lstStyle/>
          <a:p>
            <a:pPr marL="0" indent="0" algn="l">
              <a:lnSpc>
                <a:spcPts val="3100"/>
              </a:lnSpc>
              <a:buNone/>
            </a:pPr>
            <a:r>
              <a:rPr lang="en-US" sz="1900" b="1" dirty="0">
                <a:solidFill>
                  <a:srgbClr val="DAD8E9"/>
                </a:solidFill>
                <a:latin typeface="Mukta Light" pitchFamily="34" charset="0"/>
                <a:ea typeface="Mukta Light" pitchFamily="34" charset="-122"/>
                <a:cs typeface="Mukta Light" pitchFamily="34" charset="-120"/>
              </a:rPr>
              <a:t>Location:</a:t>
            </a:r>
            <a:r>
              <a:rPr lang="en-US" sz="1900" dirty="0">
                <a:solidFill>
                  <a:srgbClr val="DAD8E9"/>
                </a:solidFill>
                <a:latin typeface="Mukta Light" pitchFamily="34" charset="0"/>
                <a:ea typeface="Mukta Light" pitchFamily="34" charset="-122"/>
                <a:cs typeface="Mukta Light" pitchFamily="34" charset="-120"/>
              </a:rPr>
              <a:t> Chennai, Tamil Nadu, India</a:t>
            </a:r>
            <a:endParaRPr lang="en-US" sz="1900" dirty="0"/>
          </a:p>
        </p:txBody>
      </p:sp>
      <p:sp>
        <p:nvSpPr>
          <p:cNvPr id="9" name="Text 6"/>
          <p:cNvSpPr/>
          <p:nvPr/>
        </p:nvSpPr>
        <p:spPr>
          <a:xfrm>
            <a:off x="6273403" y="5270778"/>
            <a:ext cx="7500461"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This project demonstrates practical application of Python data cleaning techniques for real-world HR analytics challenges.</a:t>
            </a:r>
            <a:endParaRPr lang="en-US" sz="1900" dirty="0"/>
          </a:p>
        </p:txBody>
      </p:sp>
      <p:sp>
        <p:nvSpPr>
          <p:cNvPr id="10" name="Rectangle 9"/>
          <p:cNvSpPr/>
          <p:nvPr/>
        </p:nvSpPr>
        <p:spPr>
          <a:xfrm>
            <a:off x="12307614" y="7357241"/>
            <a:ext cx="2249214" cy="777766"/>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80000"/>
            </a:srgbClr>
          </a:solidFill>
          <a:ln/>
        </p:spPr>
      </p:sp>
      <p:sp>
        <p:nvSpPr>
          <p:cNvPr id="4" name="Text 1"/>
          <p:cNvSpPr/>
          <p:nvPr/>
        </p:nvSpPr>
        <p:spPr>
          <a:xfrm>
            <a:off x="864037" y="1623060"/>
            <a:ext cx="12902327"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Project Conclusion: Empowering Data Excellence</a:t>
            </a:r>
            <a:endParaRPr lang="en-US" sz="4300" dirty="0"/>
          </a:p>
        </p:txBody>
      </p:sp>
      <p:sp>
        <p:nvSpPr>
          <p:cNvPr id="5" name="Text 2"/>
          <p:cNvSpPr/>
          <p:nvPr/>
        </p:nvSpPr>
        <p:spPr>
          <a:xfrm>
            <a:off x="864037" y="3364944"/>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This comprehensive project, spearheaded by John Robin, successfully showcased the power of Python, Pandas, and NumPy in transforming raw data into a clean, structured, and insightful asset. We've navigated through essential techniques, from meticulous data validation and handling of inconsistencies to advanced aggregation and feature engineering.</a:t>
            </a:r>
            <a:endParaRPr lang="en-US" sz="1900" dirty="0"/>
          </a:p>
        </p:txBody>
      </p:sp>
      <p:sp>
        <p:nvSpPr>
          <p:cNvPr id="6" name="Text 3"/>
          <p:cNvSpPr/>
          <p:nvPr/>
        </p:nvSpPr>
        <p:spPr>
          <a:xfrm>
            <a:off x="864037" y="4827746"/>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The robust methodologies demonstrated are critical for ensuring data integrity, fostering deeper analytical insights, and establishing a resilient foundation for reliable machine learning applications. By embracing these practices, organisations can confidently leverage their data to drive strategic decisions and achieve operational excellence.</a:t>
            </a:r>
            <a:endParaRPr lang="en-US" sz="1900" dirty="0"/>
          </a:p>
        </p:txBody>
      </p:sp>
      <p:sp>
        <p:nvSpPr>
          <p:cNvPr id="7" name="Text 4"/>
          <p:cNvSpPr/>
          <p:nvPr/>
        </p:nvSpPr>
        <p:spPr>
          <a:xfrm>
            <a:off x="864037" y="6290548"/>
            <a:ext cx="12902327" cy="315992"/>
          </a:xfrm>
          <a:prstGeom prst="rect">
            <a:avLst/>
          </a:prstGeom>
          <a:noFill/>
          <a:ln/>
        </p:spPr>
        <p:txBody>
          <a:bodyPr wrap="non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Presented by: John Robin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806529"/>
            <a:ext cx="7234952"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Tools &amp; Technologies Used</a:t>
            </a:r>
            <a:endParaRPr lang="en-US" sz="4300" dirty="0"/>
          </a:p>
        </p:txBody>
      </p:sp>
      <p:sp>
        <p:nvSpPr>
          <p:cNvPr id="3" name="Shape 1"/>
          <p:cNvSpPr/>
          <p:nvPr/>
        </p:nvSpPr>
        <p:spPr>
          <a:xfrm>
            <a:off x="864037" y="1986082"/>
            <a:ext cx="4136231" cy="2792611"/>
          </a:xfrm>
          <a:prstGeom prst="roundRect">
            <a:avLst>
              <a:gd name="adj" fmla="val 3713"/>
            </a:avLst>
          </a:prstGeom>
          <a:solidFill>
            <a:srgbClr val="542C49"/>
          </a:solidFill>
          <a:ln w="15240">
            <a:solidFill>
              <a:srgbClr val="6D4562"/>
            </a:solidFill>
            <a:prstDash val="solid"/>
          </a:ln>
        </p:spPr>
      </p:sp>
      <p:sp>
        <p:nvSpPr>
          <p:cNvPr id="4" name="Shape 2"/>
          <p:cNvSpPr/>
          <p:nvPr/>
        </p:nvSpPr>
        <p:spPr>
          <a:xfrm>
            <a:off x="1126093" y="2248138"/>
            <a:ext cx="740569" cy="740569"/>
          </a:xfrm>
          <a:prstGeom prst="roundRect">
            <a:avLst>
              <a:gd name="adj" fmla="val 12346028"/>
            </a:avLst>
          </a:prstGeom>
          <a:solidFill>
            <a:srgbClr val="A95B95"/>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329690" y="2451735"/>
            <a:ext cx="333256" cy="333256"/>
          </a:xfrm>
          <a:prstGeom prst="rect">
            <a:avLst/>
          </a:prstGeom>
        </p:spPr>
      </p:pic>
      <p:sp>
        <p:nvSpPr>
          <p:cNvPr id="6" name="Text 3"/>
          <p:cNvSpPr/>
          <p:nvPr/>
        </p:nvSpPr>
        <p:spPr>
          <a:xfrm>
            <a:off x="1126093" y="3235523"/>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Python</a:t>
            </a:r>
            <a:endParaRPr lang="en-US" sz="2150" dirty="0"/>
          </a:p>
        </p:txBody>
      </p:sp>
      <p:sp>
        <p:nvSpPr>
          <p:cNvPr id="7" name="Text 4"/>
          <p:cNvSpPr/>
          <p:nvPr/>
        </p:nvSpPr>
        <p:spPr>
          <a:xfrm>
            <a:off x="1126093" y="3726537"/>
            <a:ext cx="3612118"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Core programming language for data manipulation and analysis</a:t>
            </a:r>
            <a:endParaRPr lang="en-US" sz="1900" dirty="0"/>
          </a:p>
        </p:txBody>
      </p:sp>
      <p:sp>
        <p:nvSpPr>
          <p:cNvPr id="8" name="Shape 5"/>
          <p:cNvSpPr/>
          <p:nvPr/>
        </p:nvSpPr>
        <p:spPr>
          <a:xfrm>
            <a:off x="5247084" y="1986082"/>
            <a:ext cx="4136231" cy="2792611"/>
          </a:xfrm>
          <a:prstGeom prst="roundRect">
            <a:avLst>
              <a:gd name="adj" fmla="val 3713"/>
            </a:avLst>
          </a:prstGeom>
          <a:solidFill>
            <a:srgbClr val="542C49"/>
          </a:solidFill>
          <a:ln w="15240">
            <a:solidFill>
              <a:srgbClr val="6D4562"/>
            </a:solidFill>
            <a:prstDash val="solid"/>
          </a:ln>
        </p:spPr>
      </p:sp>
      <p:sp>
        <p:nvSpPr>
          <p:cNvPr id="9" name="Shape 6"/>
          <p:cNvSpPr/>
          <p:nvPr/>
        </p:nvSpPr>
        <p:spPr>
          <a:xfrm>
            <a:off x="5509141" y="2248138"/>
            <a:ext cx="740569" cy="740569"/>
          </a:xfrm>
          <a:prstGeom prst="roundRect">
            <a:avLst>
              <a:gd name="adj" fmla="val 12346028"/>
            </a:avLst>
          </a:prstGeom>
          <a:solidFill>
            <a:srgbClr val="A95B95"/>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712738" y="2451735"/>
            <a:ext cx="333256" cy="333256"/>
          </a:xfrm>
          <a:prstGeom prst="rect">
            <a:avLst/>
          </a:prstGeom>
        </p:spPr>
      </p:pic>
      <p:sp>
        <p:nvSpPr>
          <p:cNvPr id="11" name="Text 7"/>
          <p:cNvSpPr/>
          <p:nvPr/>
        </p:nvSpPr>
        <p:spPr>
          <a:xfrm>
            <a:off x="5509141" y="3235523"/>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Pandas</a:t>
            </a:r>
            <a:endParaRPr lang="en-US" sz="2150" dirty="0"/>
          </a:p>
        </p:txBody>
      </p:sp>
      <p:sp>
        <p:nvSpPr>
          <p:cNvPr id="12" name="Text 8"/>
          <p:cNvSpPr/>
          <p:nvPr/>
        </p:nvSpPr>
        <p:spPr>
          <a:xfrm>
            <a:off x="5509141" y="3726537"/>
            <a:ext cx="3612118"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Powerful data structures for cleaning and transforming datasets</a:t>
            </a:r>
            <a:endParaRPr lang="en-US" sz="1900" dirty="0"/>
          </a:p>
        </p:txBody>
      </p:sp>
      <p:sp>
        <p:nvSpPr>
          <p:cNvPr id="13" name="Shape 9"/>
          <p:cNvSpPr/>
          <p:nvPr/>
        </p:nvSpPr>
        <p:spPr>
          <a:xfrm>
            <a:off x="9630132" y="1986082"/>
            <a:ext cx="4136231" cy="2792611"/>
          </a:xfrm>
          <a:prstGeom prst="roundRect">
            <a:avLst>
              <a:gd name="adj" fmla="val 3713"/>
            </a:avLst>
          </a:prstGeom>
          <a:solidFill>
            <a:srgbClr val="542C49"/>
          </a:solidFill>
          <a:ln w="15240">
            <a:solidFill>
              <a:srgbClr val="6D4562"/>
            </a:solidFill>
            <a:prstDash val="solid"/>
          </a:ln>
        </p:spPr>
      </p:sp>
      <p:sp>
        <p:nvSpPr>
          <p:cNvPr id="14" name="Shape 10"/>
          <p:cNvSpPr/>
          <p:nvPr/>
        </p:nvSpPr>
        <p:spPr>
          <a:xfrm>
            <a:off x="9892189" y="2248138"/>
            <a:ext cx="740569" cy="740569"/>
          </a:xfrm>
          <a:prstGeom prst="roundRect">
            <a:avLst>
              <a:gd name="adj" fmla="val 12346028"/>
            </a:avLst>
          </a:prstGeom>
          <a:solidFill>
            <a:srgbClr val="A95B95"/>
          </a:solidFill>
          <a:ln/>
        </p:spPr>
      </p:sp>
      <p:pic>
        <p:nvPicPr>
          <p:cNvPr id="15"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0095786" y="2451735"/>
            <a:ext cx="333256" cy="333256"/>
          </a:xfrm>
          <a:prstGeom prst="rect">
            <a:avLst/>
          </a:prstGeom>
        </p:spPr>
      </p:pic>
      <p:sp>
        <p:nvSpPr>
          <p:cNvPr id="16" name="Text 11"/>
          <p:cNvSpPr/>
          <p:nvPr/>
        </p:nvSpPr>
        <p:spPr>
          <a:xfrm>
            <a:off x="9892189" y="3235523"/>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NumPy</a:t>
            </a:r>
            <a:endParaRPr lang="en-US" sz="2150" dirty="0"/>
          </a:p>
        </p:txBody>
      </p:sp>
      <p:sp>
        <p:nvSpPr>
          <p:cNvPr id="17" name="Text 12"/>
          <p:cNvSpPr/>
          <p:nvPr/>
        </p:nvSpPr>
        <p:spPr>
          <a:xfrm>
            <a:off x="9892189" y="3726537"/>
            <a:ext cx="3612118"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Essential for numerical operations and array manipulation</a:t>
            </a:r>
            <a:endParaRPr lang="en-US" sz="1900" dirty="0"/>
          </a:p>
        </p:txBody>
      </p:sp>
      <p:sp>
        <p:nvSpPr>
          <p:cNvPr id="18" name="Shape 13"/>
          <p:cNvSpPr/>
          <p:nvPr/>
        </p:nvSpPr>
        <p:spPr>
          <a:xfrm>
            <a:off x="864037" y="5025509"/>
            <a:ext cx="12902327" cy="2397562"/>
          </a:xfrm>
          <a:prstGeom prst="roundRect">
            <a:avLst>
              <a:gd name="adj" fmla="val 4325"/>
            </a:avLst>
          </a:prstGeom>
          <a:solidFill>
            <a:srgbClr val="542C49"/>
          </a:solidFill>
          <a:ln w="15240">
            <a:solidFill>
              <a:srgbClr val="6D4562"/>
            </a:solidFill>
            <a:prstDash val="solid"/>
          </a:ln>
        </p:spPr>
      </p:sp>
      <p:sp>
        <p:nvSpPr>
          <p:cNvPr id="19" name="Shape 14"/>
          <p:cNvSpPr/>
          <p:nvPr/>
        </p:nvSpPr>
        <p:spPr>
          <a:xfrm>
            <a:off x="1126093" y="5287566"/>
            <a:ext cx="740569" cy="740569"/>
          </a:xfrm>
          <a:prstGeom prst="roundRect">
            <a:avLst>
              <a:gd name="adj" fmla="val 12346028"/>
            </a:avLst>
          </a:prstGeom>
          <a:solidFill>
            <a:srgbClr val="A95B95"/>
          </a:solidFill>
          <a:ln/>
        </p:spPr>
      </p:sp>
      <p:pic>
        <p:nvPicPr>
          <p:cNvPr id="20"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1329690" y="5491163"/>
            <a:ext cx="333256" cy="333256"/>
          </a:xfrm>
          <a:prstGeom prst="rect">
            <a:avLst/>
          </a:prstGeom>
        </p:spPr>
      </p:pic>
      <p:sp>
        <p:nvSpPr>
          <p:cNvPr id="21" name="Text 15"/>
          <p:cNvSpPr/>
          <p:nvPr/>
        </p:nvSpPr>
        <p:spPr>
          <a:xfrm>
            <a:off x="1126093" y="6274951"/>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Excel</a:t>
            </a:r>
            <a:endParaRPr lang="en-US" sz="2150" dirty="0"/>
          </a:p>
        </p:txBody>
      </p:sp>
      <p:sp>
        <p:nvSpPr>
          <p:cNvPr id="22" name="Text 16"/>
          <p:cNvSpPr/>
          <p:nvPr/>
        </p:nvSpPr>
        <p:spPr>
          <a:xfrm>
            <a:off x="1126093" y="6765965"/>
            <a:ext cx="12378214"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Initial data source and validation tool</a:t>
            </a:r>
            <a:endParaRPr lang="en-US" sz="1900" dirty="0"/>
          </a:p>
        </p:txBody>
      </p:sp>
      <p:sp>
        <p:nvSpPr>
          <p:cNvPr id="23" name="Rectangle 22"/>
          <p:cNvSpPr/>
          <p:nvPr/>
        </p:nvSpPr>
        <p:spPr>
          <a:xfrm>
            <a:off x="12379700" y="7669886"/>
            <a:ext cx="2249214" cy="559713"/>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2123" y="797243"/>
            <a:ext cx="5029914" cy="628769"/>
          </a:xfrm>
          <a:prstGeom prst="rect">
            <a:avLst/>
          </a:prstGeom>
          <a:noFill/>
          <a:ln/>
        </p:spPr>
        <p:txBody>
          <a:bodyPr wrap="none" lIns="0" tIns="0" rIns="0" bIns="0" rtlCol="0" anchor="t"/>
          <a:lstStyle/>
          <a:p>
            <a:pPr marL="0" indent="0" algn="l">
              <a:lnSpc>
                <a:spcPts val="4950"/>
              </a:lnSpc>
              <a:buNone/>
            </a:pPr>
            <a:r>
              <a:rPr lang="en-US" sz="3950" dirty="0">
                <a:solidFill>
                  <a:srgbClr val="C6BFEE"/>
                </a:solidFill>
                <a:latin typeface="Prompt Medium" pitchFamily="34" charset="0"/>
                <a:ea typeface="Prompt Medium" pitchFamily="34" charset="-122"/>
                <a:cs typeface="Prompt Medium" pitchFamily="34" charset="-120"/>
              </a:rPr>
              <a:t>Project Overview</a:t>
            </a:r>
            <a:endParaRPr lang="en-US" sz="3950" dirty="0"/>
          </a:p>
        </p:txBody>
      </p:sp>
      <p:sp>
        <p:nvSpPr>
          <p:cNvPr id="4" name="Text 1"/>
          <p:cNvSpPr/>
          <p:nvPr/>
        </p:nvSpPr>
        <p:spPr>
          <a:xfrm>
            <a:off x="792123" y="1765459"/>
            <a:ext cx="7559754" cy="1448276"/>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This project focuses on cleaning and preprocessing HR data using </a:t>
            </a:r>
            <a:r>
              <a:rPr lang="en-US" sz="1750" b="1" dirty="0">
                <a:solidFill>
                  <a:srgbClr val="DAD8E9"/>
                </a:solidFill>
                <a:latin typeface="Mukta Light" pitchFamily="34" charset="0"/>
                <a:ea typeface="Mukta Light" pitchFamily="34" charset="-122"/>
                <a:cs typeface="Mukta Light" pitchFamily="34" charset="-120"/>
              </a:rPr>
              <a:t>Python libraries Pandas and NumPy</a:t>
            </a:r>
            <a:r>
              <a:rPr lang="en-US" sz="1750" dirty="0">
                <a:solidFill>
                  <a:srgbClr val="DAD8E9"/>
                </a:solidFill>
                <a:latin typeface="Mukta Light" pitchFamily="34" charset="0"/>
                <a:ea typeface="Mukta Light" pitchFamily="34" charset="-122"/>
                <a:cs typeface="Mukta Light" pitchFamily="34" charset="-120"/>
              </a:rPr>
              <a:t>. The dataset contains comprehensive employee-related information including age, salary, department, experience, and attrition details.</a:t>
            </a:r>
            <a:endParaRPr lang="en-US" sz="1750" dirty="0"/>
          </a:p>
        </p:txBody>
      </p:sp>
      <p:sp>
        <p:nvSpPr>
          <p:cNvPr id="5" name="Shape 2"/>
          <p:cNvSpPr/>
          <p:nvPr/>
        </p:nvSpPr>
        <p:spPr>
          <a:xfrm>
            <a:off x="792123" y="3468291"/>
            <a:ext cx="7559754" cy="2049899"/>
          </a:xfrm>
          <a:prstGeom prst="roundRect">
            <a:avLst>
              <a:gd name="adj" fmla="val 4638"/>
            </a:avLst>
          </a:prstGeom>
          <a:solidFill>
            <a:srgbClr val="0B0C23">
              <a:alpha val="95000"/>
            </a:srgbClr>
          </a:solidFill>
          <a:ln w="30480">
            <a:solidFill>
              <a:srgbClr val="6D4562"/>
            </a:solidFill>
            <a:prstDash val="solid"/>
          </a:ln>
        </p:spPr>
      </p:sp>
      <p:sp>
        <p:nvSpPr>
          <p:cNvPr id="6" name="Text 3"/>
          <p:cNvSpPr/>
          <p:nvPr/>
        </p:nvSpPr>
        <p:spPr>
          <a:xfrm>
            <a:off x="1048941" y="3725108"/>
            <a:ext cx="2514957" cy="3143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Primary Goal</a:t>
            </a:r>
            <a:endParaRPr lang="en-US" sz="1950" dirty="0"/>
          </a:p>
        </p:txBody>
      </p:sp>
      <p:sp>
        <p:nvSpPr>
          <p:cNvPr id="7" name="Text 4"/>
          <p:cNvSpPr/>
          <p:nvPr/>
        </p:nvSpPr>
        <p:spPr>
          <a:xfrm>
            <a:off x="1048941" y="4175165"/>
            <a:ext cx="7046119" cy="1086207"/>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Ensure data consistency, handle missing values, remove duplicates, fix data types, and prepare the dataset for advanced analysis and visualization in Tableau</a:t>
            </a:r>
            <a:endParaRPr lang="en-US" sz="1750" dirty="0"/>
          </a:p>
        </p:txBody>
      </p:sp>
      <p:sp>
        <p:nvSpPr>
          <p:cNvPr id="8" name="Shape 5"/>
          <p:cNvSpPr/>
          <p:nvPr/>
        </p:nvSpPr>
        <p:spPr>
          <a:xfrm>
            <a:off x="792123" y="5744528"/>
            <a:ext cx="7559754" cy="1687830"/>
          </a:xfrm>
          <a:prstGeom prst="roundRect">
            <a:avLst>
              <a:gd name="adj" fmla="val 5632"/>
            </a:avLst>
          </a:prstGeom>
          <a:solidFill>
            <a:srgbClr val="0B0C23">
              <a:alpha val="95000"/>
            </a:srgbClr>
          </a:solidFill>
          <a:ln w="30480">
            <a:solidFill>
              <a:srgbClr val="6D4562"/>
            </a:solidFill>
            <a:prstDash val="solid"/>
          </a:ln>
        </p:spPr>
      </p:sp>
      <p:sp>
        <p:nvSpPr>
          <p:cNvPr id="9" name="Text 6"/>
          <p:cNvSpPr/>
          <p:nvPr/>
        </p:nvSpPr>
        <p:spPr>
          <a:xfrm>
            <a:off x="1048941" y="6001345"/>
            <a:ext cx="2514957" cy="314325"/>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Key Challenge</a:t>
            </a:r>
            <a:endParaRPr lang="en-US" sz="1950" dirty="0"/>
          </a:p>
        </p:txBody>
      </p:sp>
      <p:sp>
        <p:nvSpPr>
          <p:cNvPr id="10" name="Text 7"/>
          <p:cNvSpPr/>
          <p:nvPr/>
        </p:nvSpPr>
        <p:spPr>
          <a:xfrm>
            <a:off x="1048941" y="6451402"/>
            <a:ext cx="7046119" cy="724138"/>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Raw datasets often contain inconsistencies that make direct analysis impossible—requiring systematic cleaning to unlock meaningful insights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743"/>
          </a:xfrm>
          <a:prstGeom prst="rect">
            <a:avLst/>
          </a:prstGeom>
        </p:spPr>
      </p:pic>
      <p:sp>
        <p:nvSpPr>
          <p:cNvPr id="3" name="Text 0"/>
          <p:cNvSpPr/>
          <p:nvPr/>
        </p:nvSpPr>
        <p:spPr>
          <a:xfrm>
            <a:off x="6189464" y="552331"/>
            <a:ext cx="4464010" cy="557927"/>
          </a:xfrm>
          <a:prstGeom prst="rect">
            <a:avLst/>
          </a:prstGeom>
          <a:noFill/>
          <a:ln/>
        </p:spPr>
        <p:txBody>
          <a:bodyPr wrap="none" lIns="0" tIns="0" rIns="0" bIns="0" rtlCol="0" anchor="t"/>
          <a:lstStyle/>
          <a:p>
            <a:pPr marL="0" indent="0" algn="l">
              <a:lnSpc>
                <a:spcPts val="4350"/>
              </a:lnSpc>
              <a:buNone/>
            </a:pPr>
            <a:r>
              <a:rPr lang="en-US" sz="3500" dirty="0">
                <a:solidFill>
                  <a:srgbClr val="C6BFEE"/>
                </a:solidFill>
                <a:latin typeface="Prompt Medium" pitchFamily="34" charset="0"/>
                <a:ea typeface="Prompt Medium" pitchFamily="34" charset="-122"/>
                <a:cs typeface="Prompt Medium" pitchFamily="34" charset="-120"/>
              </a:rPr>
              <a:t>Project Objectives</a:t>
            </a:r>
            <a:endParaRPr lang="en-US" sz="3500" dirty="0"/>
          </a:p>
        </p:txBody>
      </p:sp>
      <p:sp>
        <p:nvSpPr>
          <p:cNvPr id="4" name="Text 1"/>
          <p:cNvSpPr/>
          <p:nvPr/>
        </p:nvSpPr>
        <p:spPr>
          <a:xfrm>
            <a:off x="6189464" y="1411486"/>
            <a:ext cx="200858" cy="251103"/>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Prompt Light" pitchFamily="34" charset="0"/>
                <a:ea typeface="Prompt Light" pitchFamily="34" charset="-122"/>
                <a:cs typeface="Prompt Light" pitchFamily="34" charset="-120"/>
              </a:rPr>
              <a:t>01</a:t>
            </a:r>
            <a:endParaRPr lang="en-US" sz="1550" dirty="0"/>
          </a:p>
        </p:txBody>
      </p:sp>
      <p:sp>
        <p:nvSpPr>
          <p:cNvPr id="5" name="Shape 2"/>
          <p:cNvSpPr/>
          <p:nvPr/>
        </p:nvSpPr>
        <p:spPr>
          <a:xfrm>
            <a:off x="6189464" y="1729978"/>
            <a:ext cx="7737872" cy="22860"/>
          </a:xfrm>
          <a:prstGeom prst="rect">
            <a:avLst/>
          </a:prstGeom>
          <a:solidFill>
            <a:srgbClr val="A95B95"/>
          </a:solidFill>
          <a:ln/>
        </p:spPr>
      </p:sp>
      <p:sp>
        <p:nvSpPr>
          <p:cNvPr id="6" name="Text 3"/>
          <p:cNvSpPr/>
          <p:nvPr/>
        </p:nvSpPr>
        <p:spPr>
          <a:xfrm>
            <a:off x="6189464" y="1876068"/>
            <a:ext cx="2976443" cy="278963"/>
          </a:xfrm>
          <a:prstGeom prst="rect">
            <a:avLst/>
          </a:prstGeom>
          <a:noFill/>
          <a:ln/>
        </p:spPr>
        <p:txBody>
          <a:bodyPr wrap="none" lIns="0" tIns="0" rIns="0" bIns="0" rtlCol="0" anchor="t"/>
          <a:lstStyle/>
          <a:p>
            <a:pPr marL="0" indent="0" algn="l">
              <a:lnSpc>
                <a:spcPts val="2150"/>
              </a:lnSpc>
              <a:buNone/>
            </a:pPr>
            <a:r>
              <a:rPr lang="en-US" sz="1750" dirty="0">
                <a:solidFill>
                  <a:srgbClr val="DAD8E9"/>
                </a:solidFill>
                <a:latin typeface="Prompt Medium" pitchFamily="34" charset="0"/>
                <a:ea typeface="Prompt Medium" pitchFamily="34" charset="-122"/>
                <a:cs typeface="Prompt Medium" pitchFamily="34" charset="-120"/>
              </a:rPr>
              <a:t>Identify Data Quality Issues</a:t>
            </a:r>
            <a:endParaRPr lang="en-US" sz="1750" dirty="0"/>
          </a:p>
        </p:txBody>
      </p:sp>
      <p:sp>
        <p:nvSpPr>
          <p:cNvPr id="7" name="Text 4"/>
          <p:cNvSpPr/>
          <p:nvPr/>
        </p:nvSpPr>
        <p:spPr>
          <a:xfrm>
            <a:off x="6189464" y="2275523"/>
            <a:ext cx="7737872" cy="321350"/>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Detect and handle missing, inconsistent, and duplicate data across all employee records</a:t>
            </a:r>
            <a:endParaRPr lang="en-US" sz="1550" dirty="0"/>
          </a:p>
        </p:txBody>
      </p:sp>
      <p:sp>
        <p:nvSpPr>
          <p:cNvPr id="8" name="Text 5"/>
          <p:cNvSpPr/>
          <p:nvPr/>
        </p:nvSpPr>
        <p:spPr>
          <a:xfrm>
            <a:off x="6189464" y="2948345"/>
            <a:ext cx="200858" cy="251103"/>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Prompt Light" pitchFamily="34" charset="0"/>
                <a:ea typeface="Prompt Light" pitchFamily="34" charset="-122"/>
                <a:cs typeface="Prompt Light" pitchFamily="34" charset="-120"/>
              </a:rPr>
              <a:t>02</a:t>
            </a:r>
            <a:endParaRPr lang="en-US" sz="1550" dirty="0"/>
          </a:p>
        </p:txBody>
      </p:sp>
      <p:sp>
        <p:nvSpPr>
          <p:cNvPr id="9" name="Shape 6"/>
          <p:cNvSpPr/>
          <p:nvPr/>
        </p:nvSpPr>
        <p:spPr>
          <a:xfrm>
            <a:off x="6189464" y="3266837"/>
            <a:ext cx="7737872" cy="22860"/>
          </a:xfrm>
          <a:prstGeom prst="rect">
            <a:avLst/>
          </a:prstGeom>
          <a:solidFill>
            <a:srgbClr val="A95B95"/>
          </a:solidFill>
          <a:ln/>
        </p:spPr>
      </p:sp>
      <p:sp>
        <p:nvSpPr>
          <p:cNvPr id="10" name="Text 7"/>
          <p:cNvSpPr/>
          <p:nvPr/>
        </p:nvSpPr>
        <p:spPr>
          <a:xfrm>
            <a:off x="6189464" y="3412927"/>
            <a:ext cx="2231946" cy="278963"/>
          </a:xfrm>
          <a:prstGeom prst="rect">
            <a:avLst/>
          </a:prstGeom>
          <a:noFill/>
          <a:ln/>
        </p:spPr>
        <p:txBody>
          <a:bodyPr wrap="none" lIns="0" tIns="0" rIns="0" bIns="0" rtlCol="0" anchor="t"/>
          <a:lstStyle/>
          <a:p>
            <a:pPr marL="0" indent="0" algn="l">
              <a:lnSpc>
                <a:spcPts val="2150"/>
              </a:lnSpc>
              <a:buNone/>
            </a:pPr>
            <a:r>
              <a:rPr lang="en-US" sz="1750" dirty="0">
                <a:solidFill>
                  <a:srgbClr val="DAD8E9"/>
                </a:solidFill>
                <a:latin typeface="Prompt Medium" pitchFamily="34" charset="0"/>
                <a:ea typeface="Prompt Medium" pitchFamily="34" charset="-122"/>
                <a:cs typeface="Prompt Medium" pitchFamily="34" charset="-120"/>
              </a:rPr>
              <a:t>Standardize Formats</a:t>
            </a:r>
            <a:endParaRPr lang="en-US" sz="1750" dirty="0"/>
          </a:p>
        </p:txBody>
      </p:sp>
      <p:sp>
        <p:nvSpPr>
          <p:cNvPr id="11" name="Text 8"/>
          <p:cNvSpPr/>
          <p:nvPr/>
        </p:nvSpPr>
        <p:spPr>
          <a:xfrm>
            <a:off x="6189464" y="3812381"/>
            <a:ext cx="7737872" cy="642699"/>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Ensure column formats are consistent and correct data types for numerical and categorical fields</a:t>
            </a:r>
            <a:endParaRPr lang="en-US" sz="1550" dirty="0"/>
          </a:p>
        </p:txBody>
      </p:sp>
      <p:sp>
        <p:nvSpPr>
          <p:cNvPr id="12" name="Text 9"/>
          <p:cNvSpPr/>
          <p:nvPr/>
        </p:nvSpPr>
        <p:spPr>
          <a:xfrm>
            <a:off x="6189464" y="4806553"/>
            <a:ext cx="200858" cy="251103"/>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Prompt Light" pitchFamily="34" charset="0"/>
                <a:ea typeface="Prompt Light" pitchFamily="34" charset="-122"/>
                <a:cs typeface="Prompt Light" pitchFamily="34" charset="-120"/>
              </a:rPr>
              <a:t>03</a:t>
            </a:r>
            <a:endParaRPr lang="en-US" sz="1550" dirty="0"/>
          </a:p>
        </p:txBody>
      </p:sp>
      <p:sp>
        <p:nvSpPr>
          <p:cNvPr id="13" name="Shape 10"/>
          <p:cNvSpPr/>
          <p:nvPr/>
        </p:nvSpPr>
        <p:spPr>
          <a:xfrm>
            <a:off x="6189464" y="5125045"/>
            <a:ext cx="7737872" cy="22860"/>
          </a:xfrm>
          <a:prstGeom prst="rect">
            <a:avLst/>
          </a:prstGeom>
          <a:solidFill>
            <a:srgbClr val="A95B95"/>
          </a:solidFill>
          <a:ln/>
        </p:spPr>
      </p:sp>
      <p:sp>
        <p:nvSpPr>
          <p:cNvPr id="14" name="Text 11"/>
          <p:cNvSpPr/>
          <p:nvPr/>
        </p:nvSpPr>
        <p:spPr>
          <a:xfrm>
            <a:off x="6189464" y="5271135"/>
            <a:ext cx="2438281" cy="278963"/>
          </a:xfrm>
          <a:prstGeom prst="rect">
            <a:avLst/>
          </a:prstGeom>
          <a:noFill/>
          <a:ln/>
        </p:spPr>
        <p:txBody>
          <a:bodyPr wrap="none" lIns="0" tIns="0" rIns="0" bIns="0" rtlCol="0" anchor="t"/>
          <a:lstStyle/>
          <a:p>
            <a:pPr marL="0" indent="0" algn="l">
              <a:lnSpc>
                <a:spcPts val="2150"/>
              </a:lnSpc>
              <a:buNone/>
            </a:pPr>
            <a:r>
              <a:rPr lang="en-US" sz="1750" dirty="0">
                <a:solidFill>
                  <a:srgbClr val="DAD8E9"/>
                </a:solidFill>
                <a:latin typeface="Prompt Medium" pitchFamily="34" charset="0"/>
                <a:ea typeface="Prompt Medium" pitchFamily="34" charset="-122"/>
                <a:cs typeface="Prompt Medium" pitchFamily="34" charset="-120"/>
              </a:rPr>
              <a:t>Prepare Clean Dataset</a:t>
            </a:r>
            <a:endParaRPr lang="en-US" sz="1750" dirty="0"/>
          </a:p>
        </p:txBody>
      </p:sp>
      <p:sp>
        <p:nvSpPr>
          <p:cNvPr id="15" name="Text 12"/>
          <p:cNvSpPr/>
          <p:nvPr/>
        </p:nvSpPr>
        <p:spPr>
          <a:xfrm>
            <a:off x="6189464" y="5670590"/>
            <a:ext cx="7737872" cy="321350"/>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Derive clean, structured data that's analysis-ready for HR analytics dashboards</a:t>
            </a:r>
            <a:endParaRPr lang="en-US" sz="1550" dirty="0"/>
          </a:p>
        </p:txBody>
      </p:sp>
      <p:sp>
        <p:nvSpPr>
          <p:cNvPr id="16" name="Text 13"/>
          <p:cNvSpPr/>
          <p:nvPr/>
        </p:nvSpPr>
        <p:spPr>
          <a:xfrm>
            <a:off x="6189464" y="6343412"/>
            <a:ext cx="200858" cy="251103"/>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Prompt Light" pitchFamily="34" charset="0"/>
                <a:ea typeface="Prompt Light" pitchFamily="34" charset="-122"/>
                <a:cs typeface="Prompt Light" pitchFamily="34" charset="-120"/>
              </a:rPr>
              <a:t>04</a:t>
            </a:r>
            <a:endParaRPr lang="en-US" sz="1550" dirty="0"/>
          </a:p>
        </p:txBody>
      </p:sp>
      <p:sp>
        <p:nvSpPr>
          <p:cNvPr id="17" name="Shape 14"/>
          <p:cNvSpPr/>
          <p:nvPr/>
        </p:nvSpPr>
        <p:spPr>
          <a:xfrm>
            <a:off x="6189464" y="6661904"/>
            <a:ext cx="7737872" cy="22860"/>
          </a:xfrm>
          <a:prstGeom prst="rect">
            <a:avLst/>
          </a:prstGeom>
          <a:solidFill>
            <a:srgbClr val="A95B95"/>
          </a:solidFill>
          <a:ln/>
        </p:spPr>
      </p:sp>
      <p:sp>
        <p:nvSpPr>
          <p:cNvPr id="18" name="Text 15"/>
          <p:cNvSpPr/>
          <p:nvPr/>
        </p:nvSpPr>
        <p:spPr>
          <a:xfrm>
            <a:off x="6189464" y="6807994"/>
            <a:ext cx="2288619" cy="278963"/>
          </a:xfrm>
          <a:prstGeom prst="rect">
            <a:avLst/>
          </a:prstGeom>
          <a:noFill/>
          <a:ln/>
        </p:spPr>
        <p:txBody>
          <a:bodyPr wrap="none" lIns="0" tIns="0" rIns="0" bIns="0" rtlCol="0" anchor="t"/>
          <a:lstStyle/>
          <a:p>
            <a:pPr marL="0" indent="0" algn="l">
              <a:lnSpc>
                <a:spcPts val="2150"/>
              </a:lnSpc>
              <a:buNone/>
            </a:pPr>
            <a:r>
              <a:rPr lang="en-US" sz="1750" dirty="0">
                <a:solidFill>
                  <a:srgbClr val="DAD8E9"/>
                </a:solidFill>
                <a:latin typeface="Prompt Medium" pitchFamily="34" charset="0"/>
                <a:ea typeface="Prompt Medium" pitchFamily="34" charset="-122"/>
                <a:cs typeface="Prompt Medium" pitchFamily="34" charset="-120"/>
              </a:rPr>
              <a:t>Improve Data Quality</a:t>
            </a:r>
            <a:endParaRPr lang="en-US" sz="1750" dirty="0"/>
          </a:p>
        </p:txBody>
      </p:sp>
      <p:sp>
        <p:nvSpPr>
          <p:cNvPr id="19" name="Text 16"/>
          <p:cNvSpPr/>
          <p:nvPr/>
        </p:nvSpPr>
        <p:spPr>
          <a:xfrm>
            <a:off x="6189464" y="7207448"/>
            <a:ext cx="7737872" cy="321350"/>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Enhance overall data reliability to enable better business insights and decision-making</a:t>
            </a:r>
            <a:endParaRPr lang="en-US" sz="1550" dirty="0"/>
          </a:p>
        </p:txBody>
      </p:sp>
      <p:sp>
        <p:nvSpPr>
          <p:cNvPr id="20" name="Rectangle 19"/>
          <p:cNvSpPr/>
          <p:nvPr/>
        </p:nvSpPr>
        <p:spPr>
          <a:xfrm>
            <a:off x="12181490" y="7777655"/>
            <a:ext cx="2448910" cy="368234"/>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0177" y="361593"/>
            <a:ext cx="4159568" cy="365284"/>
          </a:xfrm>
          <a:prstGeom prst="rect">
            <a:avLst/>
          </a:prstGeom>
          <a:noFill/>
          <a:ln/>
        </p:spPr>
        <p:txBody>
          <a:bodyPr wrap="none" lIns="0" tIns="0" rIns="0" bIns="0" rtlCol="0" anchor="t"/>
          <a:lstStyle/>
          <a:p>
            <a:pPr marL="0" indent="0" algn="l">
              <a:lnSpc>
                <a:spcPts val="2850"/>
              </a:lnSpc>
              <a:buNone/>
            </a:pPr>
            <a:r>
              <a:rPr lang="en-US" sz="2300" dirty="0">
                <a:solidFill>
                  <a:srgbClr val="C6BFEE"/>
                </a:solidFill>
                <a:latin typeface="Prompt Medium" pitchFamily="34" charset="0"/>
                <a:ea typeface="Prompt Medium" pitchFamily="34" charset="-122"/>
                <a:cs typeface="Prompt Medium" pitchFamily="34" charset="-120"/>
              </a:rPr>
              <a:t>Expected Outcome &amp; Impact</a:t>
            </a:r>
            <a:endParaRPr lang="en-US" sz="2300" dirty="0"/>
          </a:p>
        </p:txBody>
      </p:sp>
      <p:sp>
        <p:nvSpPr>
          <p:cNvPr id="3" name="Text 1"/>
          <p:cNvSpPr/>
          <p:nvPr/>
        </p:nvSpPr>
        <p:spPr>
          <a:xfrm>
            <a:off x="460177" y="1055489"/>
            <a:ext cx="2598420" cy="219194"/>
          </a:xfrm>
          <a:prstGeom prst="rect">
            <a:avLst/>
          </a:prstGeom>
          <a:noFill/>
          <a:ln/>
        </p:spPr>
        <p:txBody>
          <a:bodyPr wrap="none" lIns="0" tIns="0" rIns="0" bIns="0" rtlCol="0" anchor="t"/>
          <a:lstStyle/>
          <a:p>
            <a:pPr marL="0" indent="0" algn="l">
              <a:lnSpc>
                <a:spcPts val="1700"/>
              </a:lnSpc>
              <a:buNone/>
            </a:pPr>
            <a:r>
              <a:rPr lang="en-US" sz="1350" dirty="0">
                <a:solidFill>
                  <a:srgbClr val="C6BFEE"/>
                </a:solidFill>
                <a:latin typeface="Prompt Medium" pitchFamily="34" charset="0"/>
                <a:ea typeface="Prompt Medium" pitchFamily="34" charset="-122"/>
                <a:cs typeface="Prompt Medium" pitchFamily="34" charset="-120"/>
              </a:rPr>
              <a:t>Clean, Analysis-Ready Dataset</a:t>
            </a:r>
            <a:endParaRPr lang="en-US" sz="1350" dirty="0"/>
          </a:p>
        </p:txBody>
      </p:sp>
      <p:sp>
        <p:nvSpPr>
          <p:cNvPr id="4" name="Text 2"/>
          <p:cNvSpPr/>
          <p:nvPr/>
        </p:nvSpPr>
        <p:spPr>
          <a:xfrm>
            <a:off x="460177" y="1406128"/>
            <a:ext cx="6694646" cy="421005"/>
          </a:xfrm>
          <a:prstGeom prst="rect">
            <a:avLst/>
          </a:prstGeom>
          <a:noFill/>
          <a:ln/>
        </p:spPr>
        <p:txBody>
          <a:bodyPr wrap="square" lIns="0" tIns="0" rIns="0" bIns="0" rtlCol="0" anchor="t"/>
          <a:lstStyle/>
          <a:p>
            <a:pPr marL="0" indent="0" algn="l">
              <a:lnSpc>
                <a:spcPts val="1650"/>
              </a:lnSpc>
              <a:buNone/>
            </a:pPr>
            <a:r>
              <a:rPr lang="en-US" sz="1000" dirty="0">
                <a:solidFill>
                  <a:srgbClr val="DAD8E9"/>
                </a:solidFill>
                <a:latin typeface="Mukta Light" pitchFamily="34" charset="0"/>
                <a:ea typeface="Mukta Light" pitchFamily="34" charset="-122"/>
                <a:cs typeface="Mukta Light" pitchFamily="34" charset="-120"/>
              </a:rPr>
              <a:t>The final output is a thoroughly cleaned HR dataset optimized for </a:t>
            </a:r>
            <a:r>
              <a:rPr lang="en-US" sz="1000" b="1" dirty="0">
                <a:solidFill>
                  <a:srgbClr val="DAD8E9"/>
                </a:solidFill>
                <a:latin typeface="Mukta Light" pitchFamily="34" charset="0"/>
                <a:ea typeface="Mukta Light" pitchFamily="34" charset="-122"/>
                <a:cs typeface="Mukta Light" pitchFamily="34" charset="-120"/>
              </a:rPr>
              <a:t>Tableau or Power BI visualization</a:t>
            </a:r>
            <a:r>
              <a:rPr lang="en-US" sz="1000" dirty="0">
                <a:solidFill>
                  <a:srgbClr val="DAD8E9"/>
                </a:solidFill>
                <a:latin typeface="Mukta Light" pitchFamily="34" charset="0"/>
                <a:ea typeface="Mukta Light" pitchFamily="34" charset="-122"/>
                <a:cs typeface="Mukta Light" pitchFamily="34" charset="-120"/>
              </a:rPr>
              <a:t>, enabling powerful insights into:</a:t>
            </a:r>
            <a:endParaRPr lang="en-US" sz="1000" dirty="0"/>
          </a:p>
        </p:txBody>
      </p:sp>
      <p:sp>
        <p:nvSpPr>
          <p:cNvPr id="5" name="Text 3"/>
          <p:cNvSpPr/>
          <p:nvPr/>
        </p:nvSpPr>
        <p:spPr>
          <a:xfrm>
            <a:off x="460177" y="1945481"/>
            <a:ext cx="6694646"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DAD8E9"/>
                </a:solidFill>
                <a:latin typeface="Mukta Light" pitchFamily="34" charset="0"/>
                <a:ea typeface="Mukta Light" pitchFamily="34" charset="-122"/>
                <a:cs typeface="Mukta Light" pitchFamily="34" charset="-120"/>
              </a:rPr>
              <a:t>Employee attrition patterns and trends</a:t>
            </a:r>
            <a:endParaRPr lang="en-US" sz="1000" dirty="0"/>
          </a:p>
        </p:txBody>
      </p:sp>
      <p:sp>
        <p:nvSpPr>
          <p:cNvPr id="6" name="Text 4"/>
          <p:cNvSpPr/>
          <p:nvPr/>
        </p:nvSpPr>
        <p:spPr>
          <a:xfrm>
            <a:off x="460177" y="2201942"/>
            <a:ext cx="6694646"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DAD8E9"/>
                </a:solidFill>
                <a:latin typeface="Mukta Light" pitchFamily="34" charset="0"/>
                <a:ea typeface="Mukta Light" pitchFamily="34" charset="-122"/>
                <a:cs typeface="Mukta Light" pitchFamily="34" charset="-120"/>
              </a:rPr>
              <a:t>Workforce satisfaction levels across departments</a:t>
            </a:r>
            <a:endParaRPr lang="en-US" sz="1000" dirty="0"/>
          </a:p>
        </p:txBody>
      </p:sp>
      <p:sp>
        <p:nvSpPr>
          <p:cNvPr id="7" name="Text 5"/>
          <p:cNvSpPr/>
          <p:nvPr/>
        </p:nvSpPr>
        <p:spPr>
          <a:xfrm>
            <a:off x="460177" y="2458403"/>
            <a:ext cx="6694646"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DAD8E9"/>
                </a:solidFill>
                <a:latin typeface="Mukta Light" pitchFamily="34" charset="0"/>
                <a:ea typeface="Mukta Light" pitchFamily="34" charset="-122"/>
                <a:cs typeface="Mukta Light" pitchFamily="34" charset="-120"/>
              </a:rPr>
              <a:t>Department-wise employee distribution</a:t>
            </a:r>
            <a:endParaRPr lang="en-US" sz="1000" dirty="0"/>
          </a:p>
        </p:txBody>
      </p:sp>
      <p:sp>
        <p:nvSpPr>
          <p:cNvPr id="8" name="Text 6"/>
          <p:cNvSpPr/>
          <p:nvPr/>
        </p:nvSpPr>
        <p:spPr>
          <a:xfrm>
            <a:off x="460177" y="2714863"/>
            <a:ext cx="6694646" cy="210502"/>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DAD8E9"/>
                </a:solidFill>
                <a:latin typeface="Mukta Light" pitchFamily="34" charset="0"/>
                <a:ea typeface="Mukta Light" pitchFamily="34" charset="-122"/>
                <a:cs typeface="Mukta Light" pitchFamily="34" charset="-120"/>
              </a:rPr>
              <a:t>Salary structures and compensation analysis</a:t>
            </a:r>
            <a:endParaRPr lang="en-US" sz="1000" dirty="0"/>
          </a:p>
        </p:txBody>
      </p:sp>
      <p:pic>
        <p:nvPicPr>
          <p:cNvPr id="9" name="Image 0" descr="preencoded.png"/>
          <p:cNvPicPr>
            <a:picLocks noChangeAspect="1"/>
          </p:cNvPicPr>
          <p:nvPr/>
        </p:nvPicPr>
        <p:blipFill>
          <a:blip r:embed="rId3"/>
          <a:stretch>
            <a:fillRect/>
          </a:stretch>
        </p:blipFill>
        <p:spPr>
          <a:xfrm>
            <a:off x="7483197" y="1071920"/>
            <a:ext cx="6694646" cy="6694646"/>
          </a:xfrm>
          <a:prstGeom prst="rect">
            <a:avLst/>
          </a:prstGeom>
        </p:spPr>
      </p:pic>
      <p:sp>
        <p:nvSpPr>
          <p:cNvPr id="10" name="Shape 7"/>
          <p:cNvSpPr/>
          <p:nvPr/>
        </p:nvSpPr>
        <p:spPr>
          <a:xfrm>
            <a:off x="460177" y="8128056"/>
            <a:ext cx="13710047" cy="24051"/>
          </a:xfrm>
          <a:prstGeom prst="rect">
            <a:avLst/>
          </a:prstGeom>
          <a:solidFill>
            <a:srgbClr val="DAD8E9">
              <a:alpha val="50000"/>
            </a:srgbClr>
          </a:solidFill>
          <a:ln/>
        </p:spPr>
      </p:sp>
      <p:sp>
        <p:nvSpPr>
          <p:cNvPr id="11" name="Text 8"/>
          <p:cNvSpPr/>
          <p:nvPr/>
        </p:nvSpPr>
        <p:spPr>
          <a:xfrm>
            <a:off x="460177" y="8349258"/>
            <a:ext cx="2867858" cy="219194"/>
          </a:xfrm>
          <a:prstGeom prst="rect">
            <a:avLst/>
          </a:prstGeom>
          <a:noFill/>
          <a:ln/>
        </p:spPr>
        <p:txBody>
          <a:bodyPr wrap="none" lIns="0" tIns="0" rIns="0" bIns="0" rtlCol="0" anchor="t"/>
          <a:lstStyle/>
          <a:p>
            <a:pPr marL="0" indent="0" algn="l">
              <a:lnSpc>
                <a:spcPts val="1700"/>
              </a:lnSpc>
              <a:buNone/>
            </a:pPr>
            <a:r>
              <a:rPr lang="en-US" sz="1350" dirty="0">
                <a:solidFill>
                  <a:srgbClr val="C6BFEE"/>
                </a:solidFill>
                <a:latin typeface="Prompt Medium" pitchFamily="34" charset="0"/>
                <a:ea typeface="Prompt Medium" pitchFamily="34" charset="-122"/>
                <a:cs typeface="Prompt Medium" pitchFamily="34" charset="-120"/>
              </a:rPr>
              <a:t>Common Data Quality Challenges</a:t>
            </a:r>
            <a:endParaRPr lang="en-US" sz="1350" dirty="0"/>
          </a:p>
        </p:txBody>
      </p:sp>
      <p:sp>
        <p:nvSpPr>
          <p:cNvPr id="12" name="Shape 9"/>
          <p:cNvSpPr/>
          <p:nvPr/>
        </p:nvSpPr>
        <p:spPr>
          <a:xfrm>
            <a:off x="460177" y="8765619"/>
            <a:ext cx="4482346" cy="975717"/>
          </a:xfrm>
          <a:prstGeom prst="roundRect">
            <a:avLst>
              <a:gd name="adj" fmla="val 7497"/>
            </a:avLst>
          </a:prstGeom>
          <a:solidFill>
            <a:srgbClr val="0B0C23">
              <a:alpha val="95000"/>
            </a:srgbClr>
          </a:solidFill>
          <a:ln w="15240">
            <a:solidFill>
              <a:srgbClr val="A95B95"/>
            </a:solidFill>
            <a:prstDash val="solid"/>
          </a:ln>
        </p:spPr>
      </p:sp>
      <p:sp>
        <p:nvSpPr>
          <p:cNvPr id="13" name="Shape 10"/>
          <p:cNvSpPr/>
          <p:nvPr/>
        </p:nvSpPr>
        <p:spPr>
          <a:xfrm>
            <a:off x="444937" y="8765619"/>
            <a:ext cx="60960" cy="975717"/>
          </a:xfrm>
          <a:prstGeom prst="roundRect">
            <a:avLst>
              <a:gd name="adj" fmla="val 90608"/>
            </a:avLst>
          </a:prstGeom>
          <a:solidFill>
            <a:srgbClr val="A95B95"/>
          </a:solidFill>
          <a:ln/>
        </p:spPr>
      </p:sp>
      <p:sp>
        <p:nvSpPr>
          <p:cNvPr id="14" name="Text 11"/>
          <p:cNvSpPr/>
          <p:nvPr/>
        </p:nvSpPr>
        <p:spPr>
          <a:xfrm>
            <a:off x="652582" y="8912304"/>
            <a:ext cx="1461135" cy="182523"/>
          </a:xfrm>
          <a:prstGeom prst="rect">
            <a:avLst/>
          </a:prstGeom>
          <a:noFill/>
          <a:ln/>
        </p:spPr>
        <p:txBody>
          <a:bodyPr wrap="none" lIns="0" tIns="0" rIns="0" bIns="0" rtlCol="0" anchor="t"/>
          <a:lstStyle/>
          <a:p>
            <a:pPr marL="0" indent="0" algn="l">
              <a:lnSpc>
                <a:spcPts val="1400"/>
              </a:lnSpc>
              <a:buNone/>
            </a:pPr>
            <a:r>
              <a:rPr lang="en-US" sz="1150" dirty="0">
                <a:solidFill>
                  <a:srgbClr val="DAD8E9"/>
                </a:solidFill>
                <a:latin typeface="Prompt Medium" pitchFamily="34" charset="0"/>
                <a:ea typeface="Prompt Medium" pitchFamily="34" charset="-122"/>
                <a:cs typeface="Prompt Medium" pitchFamily="34" charset="-120"/>
              </a:rPr>
              <a:t>Missing Values</a:t>
            </a:r>
            <a:endParaRPr lang="en-US" sz="1150" dirty="0"/>
          </a:p>
        </p:txBody>
      </p:sp>
      <p:sp>
        <p:nvSpPr>
          <p:cNvPr id="15" name="Text 12"/>
          <p:cNvSpPr/>
          <p:nvPr/>
        </p:nvSpPr>
        <p:spPr>
          <a:xfrm>
            <a:off x="652582" y="9173647"/>
            <a:ext cx="4143256" cy="421005"/>
          </a:xfrm>
          <a:prstGeom prst="rect">
            <a:avLst/>
          </a:prstGeom>
          <a:noFill/>
          <a:ln/>
        </p:spPr>
        <p:txBody>
          <a:bodyPr wrap="square" lIns="0" tIns="0" rIns="0" bIns="0" rtlCol="0" anchor="t"/>
          <a:lstStyle/>
          <a:p>
            <a:pPr marL="0" indent="0" algn="l">
              <a:lnSpc>
                <a:spcPts val="1650"/>
              </a:lnSpc>
              <a:buNone/>
            </a:pPr>
            <a:r>
              <a:rPr lang="en-US" sz="1000" dirty="0">
                <a:solidFill>
                  <a:srgbClr val="DAD8E9"/>
                </a:solidFill>
                <a:latin typeface="Mukta Light" pitchFamily="34" charset="0"/>
                <a:ea typeface="Mukta Light" pitchFamily="34" charset="-122"/>
                <a:cs typeface="Mukta Light" pitchFamily="34" charset="-120"/>
              </a:rPr>
              <a:t>Incomplete records with missing customer IDs, employee names, salary information, or transaction amounts</a:t>
            </a:r>
            <a:endParaRPr lang="en-US" sz="1000" dirty="0"/>
          </a:p>
        </p:txBody>
      </p:sp>
      <p:sp>
        <p:nvSpPr>
          <p:cNvPr id="16" name="Shape 13"/>
          <p:cNvSpPr/>
          <p:nvPr/>
        </p:nvSpPr>
        <p:spPr>
          <a:xfrm>
            <a:off x="5073968" y="8765619"/>
            <a:ext cx="4482346" cy="975717"/>
          </a:xfrm>
          <a:prstGeom prst="roundRect">
            <a:avLst>
              <a:gd name="adj" fmla="val 7497"/>
            </a:avLst>
          </a:prstGeom>
          <a:solidFill>
            <a:srgbClr val="0B0C23">
              <a:alpha val="95000"/>
            </a:srgbClr>
          </a:solidFill>
          <a:ln w="15240">
            <a:solidFill>
              <a:srgbClr val="A95B95"/>
            </a:solidFill>
            <a:prstDash val="solid"/>
          </a:ln>
        </p:spPr>
      </p:sp>
      <p:sp>
        <p:nvSpPr>
          <p:cNvPr id="17" name="Shape 14"/>
          <p:cNvSpPr/>
          <p:nvPr/>
        </p:nvSpPr>
        <p:spPr>
          <a:xfrm>
            <a:off x="5058728" y="8765619"/>
            <a:ext cx="60960" cy="975717"/>
          </a:xfrm>
          <a:prstGeom prst="roundRect">
            <a:avLst>
              <a:gd name="adj" fmla="val 90608"/>
            </a:avLst>
          </a:prstGeom>
          <a:solidFill>
            <a:srgbClr val="A95B95"/>
          </a:solidFill>
          <a:ln/>
        </p:spPr>
      </p:sp>
      <p:sp>
        <p:nvSpPr>
          <p:cNvPr id="18" name="Text 15"/>
          <p:cNvSpPr/>
          <p:nvPr/>
        </p:nvSpPr>
        <p:spPr>
          <a:xfrm>
            <a:off x="5266373" y="8912304"/>
            <a:ext cx="1461135" cy="182523"/>
          </a:xfrm>
          <a:prstGeom prst="rect">
            <a:avLst/>
          </a:prstGeom>
          <a:noFill/>
          <a:ln/>
        </p:spPr>
        <p:txBody>
          <a:bodyPr wrap="none" lIns="0" tIns="0" rIns="0" bIns="0" rtlCol="0" anchor="t"/>
          <a:lstStyle/>
          <a:p>
            <a:pPr marL="0" indent="0" algn="l">
              <a:lnSpc>
                <a:spcPts val="1400"/>
              </a:lnSpc>
              <a:buNone/>
            </a:pPr>
            <a:r>
              <a:rPr lang="en-US" sz="1150" dirty="0">
                <a:solidFill>
                  <a:srgbClr val="DAD8E9"/>
                </a:solidFill>
                <a:latin typeface="Prompt Medium" pitchFamily="34" charset="0"/>
                <a:ea typeface="Prompt Medium" pitchFamily="34" charset="-122"/>
                <a:cs typeface="Prompt Medium" pitchFamily="34" charset="-120"/>
              </a:rPr>
              <a:t>Duplicate Records</a:t>
            </a:r>
            <a:endParaRPr lang="en-US" sz="1150" dirty="0"/>
          </a:p>
        </p:txBody>
      </p:sp>
      <p:sp>
        <p:nvSpPr>
          <p:cNvPr id="19" name="Text 16"/>
          <p:cNvSpPr/>
          <p:nvPr/>
        </p:nvSpPr>
        <p:spPr>
          <a:xfrm>
            <a:off x="5266373" y="9173647"/>
            <a:ext cx="4143256" cy="421005"/>
          </a:xfrm>
          <a:prstGeom prst="rect">
            <a:avLst/>
          </a:prstGeom>
          <a:noFill/>
          <a:ln/>
        </p:spPr>
        <p:txBody>
          <a:bodyPr wrap="square" lIns="0" tIns="0" rIns="0" bIns="0" rtlCol="0" anchor="t"/>
          <a:lstStyle/>
          <a:p>
            <a:pPr marL="0" indent="0" algn="l">
              <a:lnSpc>
                <a:spcPts val="1650"/>
              </a:lnSpc>
              <a:buNone/>
            </a:pPr>
            <a:r>
              <a:rPr lang="en-US" sz="1000" dirty="0">
                <a:solidFill>
                  <a:srgbClr val="DAD8E9"/>
                </a:solidFill>
                <a:latin typeface="Mukta Light" pitchFamily="34" charset="0"/>
                <a:ea typeface="Mukta Light" pitchFamily="34" charset="-122"/>
                <a:cs typeface="Mukta Light" pitchFamily="34" charset="-120"/>
              </a:rPr>
              <a:t>Repeated entries that inflate counts and skew analytical results, leading to inaccurate business conclusions</a:t>
            </a:r>
            <a:endParaRPr lang="en-US" sz="1000" dirty="0"/>
          </a:p>
        </p:txBody>
      </p:sp>
      <p:sp>
        <p:nvSpPr>
          <p:cNvPr id="20" name="Shape 17"/>
          <p:cNvSpPr/>
          <p:nvPr/>
        </p:nvSpPr>
        <p:spPr>
          <a:xfrm>
            <a:off x="9687758" y="8765619"/>
            <a:ext cx="4482465" cy="975717"/>
          </a:xfrm>
          <a:prstGeom prst="roundRect">
            <a:avLst>
              <a:gd name="adj" fmla="val 7497"/>
            </a:avLst>
          </a:prstGeom>
          <a:solidFill>
            <a:srgbClr val="0B0C23">
              <a:alpha val="95000"/>
            </a:srgbClr>
          </a:solidFill>
          <a:ln w="15240">
            <a:solidFill>
              <a:srgbClr val="A95B95"/>
            </a:solidFill>
            <a:prstDash val="solid"/>
          </a:ln>
        </p:spPr>
      </p:sp>
      <p:sp>
        <p:nvSpPr>
          <p:cNvPr id="21" name="Shape 18"/>
          <p:cNvSpPr/>
          <p:nvPr/>
        </p:nvSpPr>
        <p:spPr>
          <a:xfrm>
            <a:off x="9672518" y="8765619"/>
            <a:ext cx="60960" cy="975717"/>
          </a:xfrm>
          <a:prstGeom prst="roundRect">
            <a:avLst>
              <a:gd name="adj" fmla="val 90608"/>
            </a:avLst>
          </a:prstGeom>
          <a:solidFill>
            <a:srgbClr val="A95B95"/>
          </a:solidFill>
          <a:ln/>
        </p:spPr>
      </p:sp>
      <p:sp>
        <p:nvSpPr>
          <p:cNvPr id="22" name="Text 19"/>
          <p:cNvSpPr/>
          <p:nvPr/>
        </p:nvSpPr>
        <p:spPr>
          <a:xfrm>
            <a:off x="9880163" y="8912304"/>
            <a:ext cx="1466493" cy="182523"/>
          </a:xfrm>
          <a:prstGeom prst="rect">
            <a:avLst/>
          </a:prstGeom>
          <a:noFill/>
          <a:ln/>
        </p:spPr>
        <p:txBody>
          <a:bodyPr wrap="none" lIns="0" tIns="0" rIns="0" bIns="0" rtlCol="0" anchor="t"/>
          <a:lstStyle/>
          <a:p>
            <a:pPr marL="0" indent="0" algn="l">
              <a:lnSpc>
                <a:spcPts val="1400"/>
              </a:lnSpc>
              <a:buNone/>
            </a:pPr>
            <a:r>
              <a:rPr lang="en-US" sz="1150" dirty="0">
                <a:solidFill>
                  <a:srgbClr val="DAD8E9"/>
                </a:solidFill>
                <a:latin typeface="Prompt Medium" pitchFamily="34" charset="0"/>
                <a:ea typeface="Prompt Medium" pitchFamily="34" charset="-122"/>
                <a:cs typeface="Prompt Medium" pitchFamily="34" charset="-120"/>
              </a:rPr>
              <a:t>Inconsistent Formats</a:t>
            </a:r>
            <a:endParaRPr lang="en-US" sz="1150" dirty="0"/>
          </a:p>
        </p:txBody>
      </p:sp>
      <p:sp>
        <p:nvSpPr>
          <p:cNvPr id="23" name="Text 20"/>
          <p:cNvSpPr/>
          <p:nvPr/>
        </p:nvSpPr>
        <p:spPr>
          <a:xfrm>
            <a:off x="9880163" y="9173647"/>
            <a:ext cx="4143375" cy="421005"/>
          </a:xfrm>
          <a:prstGeom prst="rect">
            <a:avLst/>
          </a:prstGeom>
          <a:noFill/>
          <a:ln/>
        </p:spPr>
        <p:txBody>
          <a:bodyPr wrap="square" lIns="0" tIns="0" rIns="0" bIns="0" rtlCol="0" anchor="t"/>
          <a:lstStyle/>
          <a:p>
            <a:pPr marL="0" indent="0" algn="l">
              <a:lnSpc>
                <a:spcPts val="1650"/>
              </a:lnSpc>
              <a:buNone/>
            </a:pPr>
            <a:r>
              <a:rPr lang="en-US" sz="1000" dirty="0">
                <a:solidFill>
                  <a:srgbClr val="DAD8E9"/>
                </a:solidFill>
                <a:latin typeface="Mukta Light" pitchFamily="34" charset="0"/>
                <a:ea typeface="Mukta Light" pitchFamily="34" charset="-122"/>
                <a:cs typeface="Mukta Light" pitchFamily="34" charset="-120"/>
              </a:rPr>
              <a:t>Date columns in mixed formats (DD/MM/YYYY vs MM-DD-YYYY), currency notations, and inconsistent text capitalization</a:t>
            </a:r>
            <a:endParaRPr lang="en-US" sz="1000" dirty="0"/>
          </a:p>
        </p:txBody>
      </p:sp>
      <p:sp>
        <p:nvSpPr>
          <p:cNvPr id="24" name="Rectangle 23"/>
          <p:cNvSpPr/>
          <p:nvPr/>
        </p:nvSpPr>
        <p:spPr>
          <a:xfrm>
            <a:off x="12833130" y="7766565"/>
            <a:ext cx="1716015" cy="361491"/>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94228" y="388382"/>
            <a:ext cx="5627013" cy="392311"/>
          </a:xfrm>
          <a:prstGeom prst="rect">
            <a:avLst/>
          </a:prstGeom>
          <a:noFill/>
          <a:ln/>
        </p:spPr>
        <p:txBody>
          <a:bodyPr wrap="none" lIns="0" tIns="0" rIns="0" bIns="0" rtlCol="0" anchor="t"/>
          <a:lstStyle/>
          <a:p>
            <a:pPr marL="0" indent="0" algn="l">
              <a:lnSpc>
                <a:spcPts val="3050"/>
              </a:lnSpc>
              <a:buNone/>
            </a:pPr>
            <a:r>
              <a:rPr lang="en-US" sz="2450" dirty="0">
                <a:solidFill>
                  <a:srgbClr val="C6BFEE"/>
                </a:solidFill>
                <a:latin typeface="Prompt Medium" pitchFamily="34" charset="0"/>
                <a:ea typeface="Prompt Medium" pitchFamily="34" charset="-122"/>
                <a:cs typeface="Prompt Medium" pitchFamily="34" charset="-120"/>
              </a:rPr>
              <a:t>Data Cleaning Process: Step-by-Step</a:t>
            </a:r>
            <a:endParaRPr lang="en-US" sz="2450" dirty="0"/>
          </a:p>
        </p:txBody>
      </p:sp>
      <p:sp>
        <p:nvSpPr>
          <p:cNvPr id="3" name="Shape 1"/>
          <p:cNvSpPr/>
          <p:nvPr/>
        </p:nvSpPr>
        <p:spPr>
          <a:xfrm>
            <a:off x="635437" y="1274921"/>
            <a:ext cx="141208" cy="635437"/>
          </a:xfrm>
          <a:prstGeom prst="roundRect">
            <a:avLst>
              <a:gd name="adj" fmla="val 42010"/>
            </a:avLst>
          </a:prstGeom>
          <a:solidFill>
            <a:srgbClr val="542C49"/>
          </a:solidFill>
          <a:ln w="7620">
            <a:solidFill>
              <a:srgbClr val="6D4562"/>
            </a:solidFill>
            <a:prstDash val="solid"/>
          </a:ln>
        </p:spPr>
      </p:sp>
      <p:sp>
        <p:nvSpPr>
          <p:cNvPr id="4" name="Shape 2"/>
          <p:cNvSpPr/>
          <p:nvPr/>
        </p:nvSpPr>
        <p:spPr>
          <a:xfrm>
            <a:off x="494228" y="1182172"/>
            <a:ext cx="423624" cy="423624"/>
          </a:xfrm>
          <a:prstGeom prst="roundRect">
            <a:avLst>
              <a:gd name="adj" fmla="val 107926"/>
            </a:avLst>
          </a:prstGeom>
          <a:solidFill>
            <a:srgbClr val="542C49"/>
          </a:solidFill>
          <a:ln w="7620">
            <a:solidFill>
              <a:srgbClr val="6D4562"/>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00075" y="1288018"/>
            <a:ext cx="211812" cy="211812"/>
          </a:xfrm>
          <a:prstGeom prst="rect">
            <a:avLst/>
          </a:prstGeom>
        </p:spPr>
      </p:pic>
      <p:sp>
        <p:nvSpPr>
          <p:cNvPr id="6" name="Text 3"/>
          <p:cNvSpPr/>
          <p:nvPr/>
        </p:nvSpPr>
        <p:spPr>
          <a:xfrm>
            <a:off x="1059061" y="1204317"/>
            <a:ext cx="1569244" cy="196096"/>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Data Loading</a:t>
            </a:r>
            <a:endParaRPr lang="en-US" sz="1200" dirty="0"/>
          </a:p>
        </p:txBody>
      </p:sp>
      <p:sp>
        <p:nvSpPr>
          <p:cNvPr id="7" name="Text 4"/>
          <p:cNvSpPr/>
          <p:nvPr/>
        </p:nvSpPr>
        <p:spPr>
          <a:xfrm>
            <a:off x="1059061" y="1485067"/>
            <a:ext cx="13077111" cy="225862"/>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Imported dataset using pandas.read_excel() and inspected structure with .info() and .describe() methods</a:t>
            </a:r>
            <a:endParaRPr lang="en-US" sz="1100" dirty="0"/>
          </a:p>
        </p:txBody>
      </p:sp>
      <p:sp>
        <p:nvSpPr>
          <p:cNvPr id="8" name="Shape 5"/>
          <p:cNvSpPr/>
          <p:nvPr/>
        </p:nvSpPr>
        <p:spPr>
          <a:xfrm>
            <a:off x="847249" y="2263497"/>
            <a:ext cx="141208" cy="635437"/>
          </a:xfrm>
          <a:prstGeom prst="roundRect">
            <a:avLst>
              <a:gd name="adj" fmla="val 42010"/>
            </a:avLst>
          </a:prstGeom>
          <a:solidFill>
            <a:srgbClr val="542C49"/>
          </a:solidFill>
          <a:ln w="7620">
            <a:solidFill>
              <a:srgbClr val="6D4562"/>
            </a:solidFill>
            <a:prstDash val="solid"/>
          </a:ln>
        </p:spPr>
      </p:sp>
      <p:sp>
        <p:nvSpPr>
          <p:cNvPr id="9" name="Shape 6"/>
          <p:cNvSpPr/>
          <p:nvPr/>
        </p:nvSpPr>
        <p:spPr>
          <a:xfrm>
            <a:off x="706041" y="2170747"/>
            <a:ext cx="423624" cy="423624"/>
          </a:xfrm>
          <a:prstGeom prst="roundRect">
            <a:avLst>
              <a:gd name="adj" fmla="val 107926"/>
            </a:avLst>
          </a:prstGeom>
          <a:solidFill>
            <a:srgbClr val="542C49"/>
          </a:solidFill>
          <a:ln w="7620">
            <a:solidFill>
              <a:srgbClr val="6D4562"/>
            </a:solidFill>
            <a:prstDash val="solid"/>
          </a:ln>
        </p:spPr>
      </p:sp>
      <p:pic>
        <p:nvPicPr>
          <p:cNvPr id="10"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811887" y="2276594"/>
            <a:ext cx="211812" cy="211812"/>
          </a:xfrm>
          <a:prstGeom prst="rect">
            <a:avLst/>
          </a:prstGeom>
        </p:spPr>
      </p:pic>
      <p:sp>
        <p:nvSpPr>
          <p:cNvPr id="11" name="Text 7"/>
          <p:cNvSpPr/>
          <p:nvPr/>
        </p:nvSpPr>
        <p:spPr>
          <a:xfrm>
            <a:off x="1270873" y="2192893"/>
            <a:ext cx="1783556" cy="196096"/>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Missing Value Handling</a:t>
            </a:r>
            <a:endParaRPr lang="en-US" sz="1200" dirty="0"/>
          </a:p>
        </p:txBody>
      </p:sp>
      <p:sp>
        <p:nvSpPr>
          <p:cNvPr id="12" name="Text 8"/>
          <p:cNvSpPr/>
          <p:nvPr/>
        </p:nvSpPr>
        <p:spPr>
          <a:xfrm>
            <a:off x="1270873" y="2473643"/>
            <a:ext cx="12865298" cy="225862"/>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Detected missing values using .isnull().sum(), filled missing salaries with mean values, and dropped incomplete records</a:t>
            </a:r>
            <a:endParaRPr lang="en-US" sz="1100" dirty="0"/>
          </a:p>
        </p:txBody>
      </p:sp>
      <p:sp>
        <p:nvSpPr>
          <p:cNvPr id="13" name="Shape 9"/>
          <p:cNvSpPr/>
          <p:nvPr/>
        </p:nvSpPr>
        <p:spPr>
          <a:xfrm>
            <a:off x="1059061" y="3252073"/>
            <a:ext cx="141208" cy="635437"/>
          </a:xfrm>
          <a:prstGeom prst="roundRect">
            <a:avLst>
              <a:gd name="adj" fmla="val 42010"/>
            </a:avLst>
          </a:prstGeom>
          <a:solidFill>
            <a:srgbClr val="542C49"/>
          </a:solidFill>
          <a:ln w="7620">
            <a:solidFill>
              <a:srgbClr val="6D4562"/>
            </a:solidFill>
            <a:prstDash val="solid"/>
          </a:ln>
        </p:spPr>
      </p:sp>
      <p:sp>
        <p:nvSpPr>
          <p:cNvPr id="14" name="Shape 10"/>
          <p:cNvSpPr/>
          <p:nvPr/>
        </p:nvSpPr>
        <p:spPr>
          <a:xfrm>
            <a:off x="917853" y="3159323"/>
            <a:ext cx="423624" cy="423624"/>
          </a:xfrm>
          <a:prstGeom prst="roundRect">
            <a:avLst>
              <a:gd name="adj" fmla="val 107926"/>
            </a:avLst>
          </a:prstGeom>
          <a:solidFill>
            <a:srgbClr val="542C49"/>
          </a:solidFill>
          <a:ln w="7620">
            <a:solidFill>
              <a:srgbClr val="6D4562"/>
            </a:solidFill>
            <a:prstDash val="solid"/>
          </a:ln>
        </p:spPr>
      </p:sp>
      <p:pic>
        <p:nvPicPr>
          <p:cNvPr id="15"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023699" y="3265170"/>
            <a:ext cx="211812" cy="211812"/>
          </a:xfrm>
          <a:prstGeom prst="rect">
            <a:avLst/>
          </a:prstGeom>
        </p:spPr>
      </p:pic>
      <p:sp>
        <p:nvSpPr>
          <p:cNvPr id="16" name="Text 11"/>
          <p:cNvSpPr/>
          <p:nvPr/>
        </p:nvSpPr>
        <p:spPr>
          <a:xfrm>
            <a:off x="1482685" y="3181469"/>
            <a:ext cx="1569244" cy="196096"/>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Duplicate Removal</a:t>
            </a:r>
            <a:endParaRPr lang="en-US" sz="1200" dirty="0"/>
          </a:p>
        </p:txBody>
      </p:sp>
      <p:sp>
        <p:nvSpPr>
          <p:cNvPr id="17" name="Text 12"/>
          <p:cNvSpPr/>
          <p:nvPr/>
        </p:nvSpPr>
        <p:spPr>
          <a:xfrm>
            <a:off x="1482685" y="3462218"/>
            <a:ext cx="12653486" cy="225862"/>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Identified and removed duplicate entries using .drop_duplicates() to ensure data integrity</a:t>
            </a:r>
            <a:endParaRPr lang="en-US" sz="1100" dirty="0"/>
          </a:p>
        </p:txBody>
      </p:sp>
      <p:sp>
        <p:nvSpPr>
          <p:cNvPr id="18" name="Shape 13"/>
          <p:cNvSpPr/>
          <p:nvPr/>
        </p:nvSpPr>
        <p:spPr>
          <a:xfrm>
            <a:off x="1270992" y="4240649"/>
            <a:ext cx="141208" cy="635437"/>
          </a:xfrm>
          <a:prstGeom prst="roundRect">
            <a:avLst>
              <a:gd name="adj" fmla="val 42010"/>
            </a:avLst>
          </a:prstGeom>
          <a:solidFill>
            <a:srgbClr val="542C49"/>
          </a:solidFill>
          <a:ln w="7620">
            <a:solidFill>
              <a:srgbClr val="6D4562"/>
            </a:solidFill>
            <a:prstDash val="solid"/>
          </a:ln>
        </p:spPr>
      </p:sp>
      <p:sp>
        <p:nvSpPr>
          <p:cNvPr id="19" name="Shape 14"/>
          <p:cNvSpPr/>
          <p:nvPr/>
        </p:nvSpPr>
        <p:spPr>
          <a:xfrm>
            <a:off x="1129784" y="4147899"/>
            <a:ext cx="423624" cy="423624"/>
          </a:xfrm>
          <a:prstGeom prst="roundRect">
            <a:avLst>
              <a:gd name="adj" fmla="val 107926"/>
            </a:avLst>
          </a:prstGeom>
          <a:solidFill>
            <a:srgbClr val="542C49"/>
          </a:solidFill>
          <a:ln w="7620">
            <a:solidFill>
              <a:srgbClr val="6D4562"/>
            </a:solidFill>
            <a:prstDash val="solid"/>
          </a:ln>
        </p:spPr>
      </p:sp>
      <p:pic>
        <p:nvPicPr>
          <p:cNvPr id="20"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1235631" y="4253746"/>
            <a:ext cx="211812" cy="211812"/>
          </a:xfrm>
          <a:prstGeom prst="rect">
            <a:avLst/>
          </a:prstGeom>
        </p:spPr>
      </p:pic>
      <p:sp>
        <p:nvSpPr>
          <p:cNvPr id="21" name="Text 15"/>
          <p:cNvSpPr/>
          <p:nvPr/>
        </p:nvSpPr>
        <p:spPr>
          <a:xfrm>
            <a:off x="1694617" y="4170045"/>
            <a:ext cx="1672471" cy="196096"/>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Data Type Conversion</a:t>
            </a:r>
            <a:endParaRPr lang="en-US" sz="1200" dirty="0"/>
          </a:p>
        </p:txBody>
      </p:sp>
      <p:sp>
        <p:nvSpPr>
          <p:cNvPr id="22" name="Text 16"/>
          <p:cNvSpPr/>
          <p:nvPr/>
        </p:nvSpPr>
        <p:spPr>
          <a:xfrm>
            <a:off x="1694617" y="4450794"/>
            <a:ext cx="12441555" cy="225862"/>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Converted Date_of_Joining to datetime format and ensured numerical columns have correct data types</a:t>
            </a:r>
            <a:endParaRPr lang="en-US" sz="1100" dirty="0"/>
          </a:p>
        </p:txBody>
      </p:sp>
      <p:sp>
        <p:nvSpPr>
          <p:cNvPr id="23" name="Shape 17"/>
          <p:cNvSpPr/>
          <p:nvPr/>
        </p:nvSpPr>
        <p:spPr>
          <a:xfrm>
            <a:off x="1059061" y="5229225"/>
            <a:ext cx="141208" cy="635437"/>
          </a:xfrm>
          <a:prstGeom prst="roundRect">
            <a:avLst>
              <a:gd name="adj" fmla="val 42010"/>
            </a:avLst>
          </a:prstGeom>
          <a:solidFill>
            <a:srgbClr val="542C49"/>
          </a:solidFill>
          <a:ln w="7620">
            <a:solidFill>
              <a:srgbClr val="6D4562"/>
            </a:solidFill>
            <a:prstDash val="solid"/>
          </a:ln>
        </p:spPr>
      </p:sp>
      <p:sp>
        <p:nvSpPr>
          <p:cNvPr id="24" name="Shape 18"/>
          <p:cNvSpPr/>
          <p:nvPr/>
        </p:nvSpPr>
        <p:spPr>
          <a:xfrm>
            <a:off x="917853" y="5136475"/>
            <a:ext cx="423624" cy="423624"/>
          </a:xfrm>
          <a:prstGeom prst="roundRect">
            <a:avLst>
              <a:gd name="adj" fmla="val 107926"/>
            </a:avLst>
          </a:prstGeom>
          <a:solidFill>
            <a:srgbClr val="542C49"/>
          </a:solidFill>
          <a:ln w="7620">
            <a:solidFill>
              <a:srgbClr val="6D4562"/>
            </a:solidFill>
            <a:prstDash val="solid"/>
          </a:ln>
        </p:spPr>
      </p:sp>
      <p:pic>
        <p:nvPicPr>
          <p:cNvPr id="25" name="Image 4" descr="preencoded.png"/>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1023699" y="5242322"/>
            <a:ext cx="211812" cy="211812"/>
          </a:xfrm>
          <a:prstGeom prst="rect">
            <a:avLst/>
          </a:prstGeom>
        </p:spPr>
      </p:pic>
      <p:sp>
        <p:nvSpPr>
          <p:cNvPr id="26" name="Text 19"/>
          <p:cNvSpPr/>
          <p:nvPr/>
        </p:nvSpPr>
        <p:spPr>
          <a:xfrm>
            <a:off x="1482685" y="5158621"/>
            <a:ext cx="1569244" cy="196096"/>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Text Standardization</a:t>
            </a:r>
            <a:endParaRPr lang="en-US" sz="1200" dirty="0"/>
          </a:p>
        </p:txBody>
      </p:sp>
      <p:sp>
        <p:nvSpPr>
          <p:cNvPr id="27" name="Text 20"/>
          <p:cNvSpPr/>
          <p:nvPr/>
        </p:nvSpPr>
        <p:spPr>
          <a:xfrm>
            <a:off x="1482685" y="5439370"/>
            <a:ext cx="12653486" cy="225862"/>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Cleaned and formatted categorical fields including Department, Gender, and other text columns for consistency</a:t>
            </a:r>
            <a:endParaRPr lang="en-US" sz="1100" dirty="0"/>
          </a:p>
        </p:txBody>
      </p:sp>
      <p:sp>
        <p:nvSpPr>
          <p:cNvPr id="28" name="Shape 21"/>
          <p:cNvSpPr/>
          <p:nvPr/>
        </p:nvSpPr>
        <p:spPr>
          <a:xfrm>
            <a:off x="847249" y="6217801"/>
            <a:ext cx="141208" cy="635437"/>
          </a:xfrm>
          <a:prstGeom prst="roundRect">
            <a:avLst>
              <a:gd name="adj" fmla="val 42010"/>
            </a:avLst>
          </a:prstGeom>
          <a:solidFill>
            <a:srgbClr val="542C49"/>
          </a:solidFill>
          <a:ln w="7620">
            <a:solidFill>
              <a:srgbClr val="6D4562"/>
            </a:solidFill>
            <a:prstDash val="solid"/>
          </a:ln>
        </p:spPr>
      </p:sp>
      <p:sp>
        <p:nvSpPr>
          <p:cNvPr id="29" name="Shape 22"/>
          <p:cNvSpPr/>
          <p:nvPr/>
        </p:nvSpPr>
        <p:spPr>
          <a:xfrm>
            <a:off x="706041" y="6125051"/>
            <a:ext cx="423624" cy="423624"/>
          </a:xfrm>
          <a:prstGeom prst="roundRect">
            <a:avLst>
              <a:gd name="adj" fmla="val 107926"/>
            </a:avLst>
          </a:prstGeom>
          <a:solidFill>
            <a:srgbClr val="542C49"/>
          </a:solidFill>
          <a:ln w="7620">
            <a:solidFill>
              <a:srgbClr val="6D4562"/>
            </a:solidFill>
            <a:prstDash val="solid"/>
          </a:ln>
        </p:spPr>
      </p:sp>
      <p:pic>
        <p:nvPicPr>
          <p:cNvPr id="30" name="Image 5" descr="preencoded.png"/>
          <p:cNvPicPr>
            <a:picLocks noChangeAspect="1"/>
          </p:cNvPicPr>
          <p:nvPr/>
        </p:nvPicPr>
        <p:blipFill>
          <a:blip r:embed="rId3">
            <a:extLst>
              <a:ext uri="{96DAC541-7B7A-43D3-8B79-37D633B846F1}">
                <asvg:svgBlip xmlns:asvg="http://schemas.microsoft.com/office/drawing/2016/SVG/main" xmlns="" r:embed="rId12"/>
              </a:ext>
            </a:extLst>
          </a:blip>
          <a:stretch>
            <a:fillRect/>
          </a:stretch>
        </p:blipFill>
        <p:spPr>
          <a:xfrm>
            <a:off x="811887" y="6230898"/>
            <a:ext cx="211812" cy="211812"/>
          </a:xfrm>
          <a:prstGeom prst="rect">
            <a:avLst/>
          </a:prstGeom>
        </p:spPr>
      </p:pic>
      <p:sp>
        <p:nvSpPr>
          <p:cNvPr id="31" name="Text 23"/>
          <p:cNvSpPr/>
          <p:nvPr/>
        </p:nvSpPr>
        <p:spPr>
          <a:xfrm>
            <a:off x="1270873" y="6147197"/>
            <a:ext cx="1569244" cy="196096"/>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Outlier Detection</a:t>
            </a:r>
            <a:endParaRPr lang="en-US" sz="1200" dirty="0"/>
          </a:p>
        </p:txBody>
      </p:sp>
      <p:sp>
        <p:nvSpPr>
          <p:cNvPr id="32" name="Text 24"/>
          <p:cNvSpPr/>
          <p:nvPr/>
        </p:nvSpPr>
        <p:spPr>
          <a:xfrm>
            <a:off x="1270873" y="6427946"/>
            <a:ext cx="12865298" cy="225862"/>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Applied IQR (Interquartile Range) method to identify and treat salary outliers that could skew analysis</a:t>
            </a:r>
            <a:endParaRPr lang="en-US" sz="1100" dirty="0"/>
          </a:p>
        </p:txBody>
      </p:sp>
      <p:sp>
        <p:nvSpPr>
          <p:cNvPr id="33" name="Shape 25"/>
          <p:cNvSpPr/>
          <p:nvPr/>
        </p:nvSpPr>
        <p:spPr>
          <a:xfrm>
            <a:off x="635437" y="7206377"/>
            <a:ext cx="141208" cy="635437"/>
          </a:xfrm>
          <a:prstGeom prst="roundRect">
            <a:avLst>
              <a:gd name="adj" fmla="val 42010"/>
            </a:avLst>
          </a:prstGeom>
          <a:solidFill>
            <a:srgbClr val="542C49"/>
          </a:solidFill>
          <a:ln w="7620">
            <a:solidFill>
              <a:srgbClr val="6D4562"/>
            </a:solidFill>
            <a:prstDash val="solid"/>
          </a:ln>
        </p:spPr>
      </p:sp>
      <p:sp>
        <p:nvSpPr>
          <p:cNvPr id="34" name="Shape 26"/>
          <p:cNvSpPr/>
          <p:nvPr/>
        </p:nvSpPr>
        <p:spPr>
          <a:xfrm>
            <a:off x="494228" y="7113627"/>
            <a:ext cx="423624" cy="423624"/>
          </a:xfrm>
          <a:prstGeom prst="roundRect">
            <a:avLst>
              <a:gd name="adj" fmla="val 107926"/>
            </a:avLst>
          </a:prstGeom>
          <a:solidFill>
            <a:srgbClr val="542C49"/>
          </a:solidFill>
          <a:ln w="7620">
            <a:solidFill>
              <a:srgbClr val="6D4562"/>
            </a:solidFill>
            <a:prstDash val="solid"/>
          </a:ln>
        </p:spPr>
      </p:sp>
      <p:pic>
        <p:nvPicPr>
          <p:cNvPr id="35" name="Image 6" descr="preencoded.png"/>
          <p:cNvPicPr>
            <a:picLocks noChangeAspect="1"/>
          </p:cNvPicPr>
          <p:nvPr/>
        </p:nvPicPr>
        <p:blipFill>
          <a:blip r:embed="rId3">
            <a:extLst>
              <a:ext uri="{96DAC541-7B7A-43D3-8B79-37D633B846F1}">
                <asvg:svgBlip xmlns:asvg="http://schemas.microsoft.com/office/drawing/2016/SVG/main" xmlns="" r:embed="rId14"/>
              </a:ext>
            </a:extLst>
          </a:blip>
          <a:stretch>
            <a:fillRect/>
          </a:stretch>
        </p:blipFill>
        <p:spPr>
          <a:xfrm>
            <a:off x="600075" y="7219474"/>
            <a:ext cx="211812" cy="211812"/>
          </a:xfrm>
          <a:prstGeom prst="rect">
            <a:avLst/>
          </a:prstGeom>
        </p:spPr>
      </p:pic>
      <p:sp>
        <p:nvSpPr>
          <p:cNvPr id="36" name="Text 27"/>
          <p:cNvSpPr/>
          <p:nvPr/>
        </p:nvSpPr>
        <p:spPr>
          <a:xfrm>
            <a:off x="1059061" y="7135773"/>
            <a:ext cx="1569244" cy="196096"/>
          </a:xfrm>
          <a:prstGeom prst="rect">
            <a:avLst/>
          </a:prstGeom>
          <a:noFill/>
          <a:ln/>
        </p:spPr>
        <p:txBody>
          <a:bodyPr wrap="none" lIns="0" tIns="0" rIns="0" bIns="0" rtlCol="0" anchor="t"/>
          <a:lstStyle/>
          <a:p>
            <a:pPr marL="0" indent="0" algn="l">
              <a:lnSpc>
                <a:spcPts val="1500"/>
              </a:lnSpc>
              <a:buNone/>
            </a:pPr>
            <a:r>
              <a:rPr lang="en-US" sz="1200" dirty="0">
                <a:solidFill>
                  <a:srgbClr val="DAD8E9"/>
                </a:solidFill>
                <a:latin typeface="Prompt Medium" pitchFamily="34" charset="0"/>
                <a:ea typeface="Prompt Medium" pitchFamily="34" charset="-122"/>
                <a:cs typeface="Prompt Medium" pitchFamily="34" charset="-120"/>
              </a:rPr>
              <a:t>Export Clean Data</a:t>
            </a:r>
            <a:endParaRPr lang="en-US" sz="1200" dirty="0"/>
          </a:p>
        </p:txBody>
      </p:sp>
      <p:sp>
        <p:nvSpPr>
          <p:cNvPr id="37" name="Text 28"/>
          <p:cNvSpPr/>
          <p:nvPr/>
        </p:nvSpPr>
        <p:spPr>
          <a:xfrm>
            <a:off x="1059061" y="7416522"/>
            <a:ext cx="13077111" cy="225862"/>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Standardized column names and exported the final cleaned dataset as cleaned_hr_dataset.csv for visualization</a:t>
            </a:r>
            <a:endParaRPr lang="en-US" sz="1100" dirty="0"/>
          </a:p>
        </p:txBody>
      </p:sp>
      <p:sp>
        <p:nvSpPr>
          <p:cNvPr id="38" name="Rectangle 37"/>
          <p:cNvSpPr/>
          <p:nvPr/>
        </p:nvSpPr>
        <p:spPr>
          <a:xfrm>
            <a:off x="12307613" y="7331869"/>
            <a:ext cx="2249214" cy="777766"/>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31959" y="333321"/>
            <a:ext cx="4782264" cy="349026"/>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Duplicate &amp; Missing Value Handling</a:t>
            </a:r>
            <a:endParaRPr lang="en-US" sz="2150" dirty="0"/>
          </a:p>
        </p:txBody>
      </p:sp>
      <p:sp>
        <p:nvSpPr>
          <p:cNvPr id="3" name="Text 1"/>
          <p:cNvSpPr/>
          <p:nvPr/>
        </p:nvSpPr>
        <p:spPr>
          <a:xfrm>
            <a:off x="431959" y="925636"/>
            <a:ext cx="13766483" cy="201054"/>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Here are practical Python snippets for common data cleaning tasks, focusing on duplicate record removal and managing missing values.</a:t>
            </a:r>
            <a:endParaRPr lang="en-US" sz="950" dirty="0"/>
          </a:p>
        </p:txBody>
      </p:sp>
      <p:sp>
        <p:nvSpPr>
          <p:cNvPr id="4" name="Shape 2"/>
          <p:cNvSpPr/>
          <p:nvPr/>
        </p:nvSpPr>
        <p:spPr>
          <a:xfrm>
            <a:off x="299441" y="381965"/>
            <a:ext cx="13766483" cy="1263765"/>
          </a:xfrm>
          <a:prstGeom prst="roundRect">
            <a:avLst>
              <a:gd name="adj" fmla="val 4176"/>
            </a:avLst>
          </a:prstGeom>
          <a:solidFill>
            <a:srgbClr val="0B0C23">
              <a:alpha val="95000"/>
            </a:srgbClr>
          </a:solidFill>
          <a:ln w="15240">
            <a:solidFill>
              <a:srgbClr val="6D4562"/>
            </a:solidFill>
            <a:prstDash val="solid"/>
          </a:ln>
        </p:spPr>
      </p:sp>
      <p:sp>
        <p:nvSpPr>
          <p:cNvPr id="5" name="Shape 3"/>
          <p:cNvSpPr/>
          <p:nvPr/>
        </p:nvSpPr>
        <p:spPr>
          <a:xfrm>
            <a:off x="314681" y="397750"/>
            <a:ext cx="493752" cy="1232740"/>
          </a:xfrm>
          <a:prstGeom prst="roundRect">
            <a:avLst>
              <a:gd name="adj" fmla="val 6797"/>
            </a:avLst>
          </a:prstGeom>
          <a:solidFill>
            <a:srgbClr val="542C49"/>
          </a:solidFill>
          <a:ln/>
        </p:spPr>
      </p:sp>
      <p:sp>
        <p:nvSpPr>
          <p:cNvPr id="6" name="Text 4"/>
          <p:cNvSpPr/>
          <p:nvPr/>
        </p:nvSpPr>
        <p:spPr>
          <a:xfrm>
            <a:off x="465176" y="905074"/>
            <a:ext cx="185142" cy="235593"/>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1</a:t>
            </a:r>
            <a:endParaRPr lang="en-US" sz="1450" dirty="0"/>
          </a:p>
        </p:txBody>
      </p:sp>
      <p:sp>
        <p:nvSpPr>
          <p:cNvPr id="7" name="Text 5"/>
          <p:cNvSpPr/>
          <p:nvPr/>
        </p:nvSpPr>
        <p:spPr>
          <a:xfrm>
            <a:off x="931782" y="539672"/>
            <a:ext cx="1803202" cy="174513"/>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Remove All Duplicate Rows</a:t>
            </a:r>
            <a:endParaRPr lang="en-US" sz="1050" dirty="0"/>
          </a:p>
        </p:txBody>
      </p:sp>
      <p:sp>
        <p:nvSpPr>
          <p:cNvPr id="8" name="Text 6"/>
          <p:cNvSpPr/>
          <p:nvPr/>
        </p:nvSpPr>
        <p:spPr>
          <a:xfrm>
            <a:off x="931782" y="784714"/>
            <a:ext cx="13118902" cy="201054"/>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Eliminates entire rows that are identical across all columns.</a:t>
            </a:r>
            <a:endParaRPr lang="en-US" sz="950" dirty="0"/>
          </a:p>
        </p:txBody>
      </p:sp>
      <p:sp>
        <p:nvSpPr>
          <p:cNvPr id="9" name="Shape 7"/>
          <p:cNvSpPr/>
          <p:nvPr/>
        </p:nvSpPr>
        <p:spPr>
          <a:xfrm>
            <a:off x="931782" y="1117759"/>
            <a:ext cx="13118902" cy="389382"/>
          </a:xfrm>
          <a:prstGeom prst="roundRect">
            <a:avLst>
              <a:gd name="adj" fmla="val 13553"/>
            </a:avLst>
          </a:prstGeom>
          <a:solidFill>
            <a:srgbClr val="181930"/>
          </a:solidFill>
          <a:ln/>
        </p:spPr>
      </p:sp>
      <p:sp>
        <p:nvSpPr>
          <p:cNvPr id="10" name="Shape 8"/>
          <p:cNvSpPr/>
          <p:nvPr/>
        </p:nvSpPr>
        <p:spPr>
          <a:xfrm>
            <a:off x="925710" y="1117759"/>
            <a:ext cx="13131046" cy="389382"/>
          </a:xfrm>
          <a:prstGeom prst="roundRect">
            <a:avLst>
              <a:gd name="adj" fmla="val 4840"/>
            </a:avLst>
          </a:prstGeom>
          <a:solidFill>
            <a:srgbClr val="181930"/>
          </a:solidFill>
          <a:ln/>
        </p:spPr>
      </p:sp>
      <p:sp>
        <p:nvSpPr>
          <p:cNvPr id="11" name="Text 9"/>
          <p:cNvSpPr/>
          <p:nvPr/>
        </p:nvSpPr>
        <p:spPr>
          <a:xfrm>
            <a:off x="1049058" y="1213577"/>
            <a:ext cx="12884348" cy="201054"/>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 = df.drop_duplicates()</a:t>
            </a:r>
            <a:endParaRPr lang="en-US" sz="950" dirty="0"/>
          </a:p>
        </p:txBody>
      </p:sp>
      <p:sp>
        <p:nvSpPr>
          <p:cNvPr id="12" name="Shape 10"/>
          <p:cNvSpPr/>
          <p:nvPr/>
        </p:nvSpPr>
        <p:spPr>
          <a:xfrm>
            <a:off x="299441" y="1746898"/>
            <a:ext cx="13766483" cy="1263765"/>
          </a:xfrm>
          <a:prstGeom prst="roundRect">
            <a:avLst>
              <a:gd name="adj" fmla="val 4176"/>
            </a:avLst>
          </a:prstGeom>
          <a:solidFill>
            <a:srgbClr val="0B0C23">
              <a:alpha val="95000"/>
            </a:srgbClr>
          </a:solidFill>
          <a:ln w="15240">
            <a:solidFill>
              <a:srgbClr val="6D4562"/>
            </a:solidFill>
            <a:prstDash val="solid"/>
          </a:ln>
        </p:spPr>
      </p:sp>
      <p:sp>
        <p:nvSpPr>
          <p:cNvPr id="13" name="Shape 11"/>
          <p:cNvSpPr/>
          <p:nvPr/>
        </p:nvSpPr>
        <p:spPr>
          <a:xfrm>
            <a:off x="314681" y="1762683"/>
            <a:ext cx="493752" cy="1232740"/>
          </a:xfrm>
          <a:prstGeom prst="roundRect">
            <a:avLst>
              <a:gd name="adj" fmla="val 6797"/>
            </a:avLst>
          </a:prstGeom>
          <a:solidFill>
            <a:srgbClr val="542C49"/>
          </a:solidFill>
          <a:ln/>
        </p:spPr>
      </p:sp>
      <p:sp>
        <p:nvSpPr>
          <p:cNvPr id="14" name="Text 12"/>
          <p:cNvSpPr/>
          <p:nvPr/>
        </p:nvSpPr>
        <p:spPr>
          <a:xfrm>
            <a:off x="465176" y="2270007"/>
            <a:ext cx="185142" cy="235593"/>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2</a:t>
            </a:r>
            <a:endParaRPr lang="en-US" sz="1450" dirty="0"/>
          </a:p>
        </p:txBody>
      </p:sp>
      <p:sp>
        <p:nvSpPr>
          <p:cNvPr id="15" name="Text 13"/>
          <p:cNvSpPr/>
          <p:nvPr/>
        </p:nvSpPr>
        <p:spPr>
          <a:xfrm>
            <a:off x="931782" y="1904605"/>
            <a:ext cx="1907262" cy="174513"/>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Ensure Unique Customer IDs</a:t>
            </a:r>
            <a:endParaRPr lang="en-US" sz="1050" dirty="0"/>
          </a:p>
        </p:txBody>
      </p:sp>
      <p:sp>
        <p:nvSpPr>
          <p:cNvPr id="16" name="Text 14"/>
          <p:cNvSpPr/>
          <p:nvPr/>
        </p:nvSpPr>
        <p:spPr>
          <a:xfrm>
            <a:off x="931782" y="2149646"/>
            <a:ext cx="13118902" cy="201054"/>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Removes duplicate entries based on the 'Customer_ID' column, keeping the first occurrence.</a:t>
            </a:r>
            <a:endParaRPr lang="en-US" sz="950" dirty="0"/>
          </a:p>
        </p:txBody>
      </p:sp>
      <p:sp>
        <p:nvSpPr>
          <p:cNvPr id="17" name="Shape 15"/>
          <p:cNvSpPr/>
          <p:nvPr/>
        </p:nvSpPr>
        <p:spPr>
          <a:xfrm>
            <a:off x="931782" y="2482692"/>
            <a:ext cx="13118902" cy="389382"/>
          </a:xfrm>
          <a:prstGeom prst="roundRect">
            <a:avLst>
              <a:gd name="adj" fmla="val 13553"/>
            </a:avLst>
          </a:prstGeom>
          <a:solidFill>
            <a:srgbClr val="181930"/>
          </a:solidFill>
          <a:ln/>
        </p:spPr>
      </p:sp>
      <p:sp>
        <p:nvSpPr>
          <p:cNvPr id="18" name="Shape 16"/>
          <p:cNvSpPr/>
          <p:nvPr/>
        </p:nvSpPr>
        <p:spPr>
          <a:xfrm>
            <a:off x="925710" y="2482692"/>
            <a:ext cx="13131046" cy="389382"/>
          </a:xfrm>
          <a:prstGeom prst="roundRect">
            <a:avLst>
              <a:gd name="adj" fmla="val 4840"/>
            </a:avLst>
          </a:prstGeom>
          <a:solidFill>
            <a:srgbClr val="181930"/>
          </a:solidFill>
          <a:ln/>
        </p:spPr>
      </p:sp>
      <p:sp>
        <p:nvSpPr>
          <p:cNvPr id="19" name="Text 17"/>
          <p:cNvSpPr/>
          <p:nvPr/>
        </p:nvSpPr>
        <p:spPr>
          <a:xfrm>
            <a:off x="1049058" y="2578510"/>
            <a:ext cx="12884348" cy="201054"/>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 = df.drop_duplicates(subset='Customer_ID', keep='first')</a:t>
            </a:r>
            <a:endParaRPr lang="en-US" sz="950" dirty="0"/>
          </a:p>
        </p:txBody>
      </p:sp>
      <p:sp>
        <p:nvSpPr>
          <p:cNvPr id="20" name="Shape 18"/>
          <p:cNvSpPr/>
          <p:nvPr/>
        </p:nvSpPr>
        <p:spPr>
          <a:xfrm>
            <a:off x="299441" y="3111830"/>
            <a:ext cx="13766483" cy="1263765"/>
          </a:xfrm>
          <a:prstGeom prst="roundRect">
            <a:avLst>
              <a:gd name="adj" fmla="val 4176"/>
            </a:avLst>
          </a:prstGeom>
          <a:solidFill>
            <a:srgbClr val="0B0C23">
              <a:alpha val="95000"/>
            </a:srgbClr>
          </a:solidFill>
          <a:ln w="15240">
            <a:solidFill>
              <a:srgbClr val="6D4562"/>
            </a:solidFill>
            <a:prstDash val="solid"/>
          </a:ln>
        </p:spPr>
      </p:sp>
      <p:sp>
        <p:nvSpPr>
          <p:cNvPr id="21" name="Shape 19"/>
          <p:cNvSpPr/>
          <p:nvPr/>
        </p:nvSpPr>
        <p:spPr>
          <a:xfrm>
            <a:off x="314681" y="3127615"/>
            <a:ext cx="493752" cy="1232740"/>
          </a:xfrm>
          <a:prstGeom prst="roundRect">
            <a:avLst>
              <a:gd name="adj" fmla="val 6797"/>
            </a:avLst>
          </a:prstGeom>
          <a:solidFill>
            <a:srgbClr val="542C49"/>
          </a:solidFill>
          <a:ln/>
        </p:spPr>
      </p:sp>
      <p:sp>
        <p:nvSpPr>
          <p:cNvPr id="22" name="Text 20"/>
          <p:cNvSpPr/>
          <p:nvPr/>
        </p:nvSpPr>
        <p:spPr>
          <a:xfrm>
            <a:off x="465176" y="3634939"/>
            <a:ext cx="185142" cy="235593"/>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3</a:t>
            </a:r>
            <a:endParaRPr lang="en-US" sz="1450" dirty="0"/>
          </a:p>
        </p:txBody>
      </p:sp>
      <p:sp>
        <p:nvSpPr>
          <p:cNvPr id="23" name="Text 21"/>
          <p:cNvSpPr/>
          <p:nvPr/>
        </p:nvSpPr>
        <p:spPr>
          <a:xfrm>
            <a:off x="931782" y="3269537"/>
            <a:ext cx="1774627" cy="174513"/>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Standardize Unique Emails</a:t>
            </a:r>
            <a:endParaRPr lang="en-US" sz="1050" dirty="0"/>
          </a:p>
        </p:txBody>
      </p:sp>
      <p:sp>
        <p:nvSpPr>
          <p:cNvPr id="24" name="Text 22"/>
          <p:cNvSpPr/>
          <p:nvPr/>
        </p:nvSpPr>
        <p:spPr>
          <a:xfrm>
            <a:off x="931782" y="3514579"/>
            <a:ext cx="13118902" cy="201054"/>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Deletes rows where the 'Email' address is duplicated, retaining the initial entry.</a:t>
            </a:r>
            <a:endParaRPr lang="en-US" sz="950" dirty="0"/>
          </a:p>
        </p:txBody>
      </p:sp>
      <p:sp>
        <p:nvSpPr>
          <p:cNvPr id="25" name="Shape 23"/>
          <p:cNvSpPr/>
          <p:nvPr/>
        </p:nvSpPr>
        <p:spPr>
          <a:xfrm>
            <a:off x="931782" y="3847625"/>
            <a:ext cx="13118902" cy="389382"/>
          </a:xfrm>
          <a:prstGeom prst="roundRect">
            <a:avLst>
              <a:gd name="adj" fmla="val 13553"/>
            </a:avLst>
          </a:prstGeom>
          <a:solidFill>
            <a:srgbClr val="181930"/>
          </a:solidFill>
          <a:ln/>
        </p:spPr>
      </p:sp>
      <p:sp>
        <p:nvSpPr>
          <p:cNvPr id="26" name="Shape 24"/>
          <p:cNvSpPr/>
          <p:nvPr/>
        </p:nvSpPr>
        <p:spPr>
          <a:xfrm>
            <a:off x="925710" y="3847625"/>
            <a:ext cx="13131046" cy="389382"/>
          </a:xfrm>
          <a:prstGeom prst="roundRect">
            <a:avLst>
              <a:gd name="adj" fmla="val 4840"/>
            </a:avLst>
          </a:prstGeom>
          <a:solidFill>
            <a:srgbClr val="181930"/>
          </a:solidFill>
          <a:ln/>
        </p:spPr>
      </p:sp>
      <p:sp>
        <p:nvSpPr>
          <p:cNvPr id="27" name="Text 25"/>
          <p:cNvSpPr/>
          <p:nvPr/>
        </p:nvSpPr>
        <p:spPr>
          <a:xfrm>
            <a:off x="1049058" y="3943442"/>
            <a:ext cx="12884348" cy="201054"/>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 = df.drop_duplicates(subset='Email', keep='first')</a:t>
            </a:r>
            <a:endParaRPr lang="en-US" sz="950" dirty="0"/>
          </a:p>
        </p:txBody>
      </p:sp>
      <p:sp>
        <p:nvSpPr>
          <p:cNvPr id="28" name="Shape 26"/>
          <p:cNvSpPr/>
          <p:nvPr/>
        </p:nvSpPr>
        <p:spPr>
          <a:xfrm>
            <a:off x="299441" y="4476763"/>
            <a:ext cx="13766483" cy="1263765"/>
          </a:xfrm>
          <a:prstGeom prst="roundRect">
            <a:avLst>
              <a:gd name="adj" fmla="val 4176"/>
            </a:avLst>
          </a:prstGeom>
          <a:solidFill>
            <a:srgbClr val="0B0C23">
              <a:alpha val="95000"/>
            </a:srgbClr>
          </a:solidFill>
          <a:ln w="15240">
            <a:solidFill>
              <a:srgbClr val="6D4562"/>
            </a:solidFill>
            <a:prstDash val="solid"/>
          </a:ln>
        </p:spPr>
      </p:sp>
      <p:sp>
        <p:nvSpPr>
          <p:cNvPr id="29" name="Shape 27"/>
          <p:cNvSpPr/>
          <p:nvPr/>
        </p:nvSpPr>
        <p:spPr>
          <a:xfrm>
            <a:off x="314681" y="4492548"/>
            <a:ext cx="493752" cy="1232740"/>
          </a:xfrm>
          <a:prstGeom prst="roundRect">
            <a:avLst>
              <a:gd name="adj" fmla="val 6797"/>
            </a:avLst>
          </a:prstGeom>
          <a:solidFill>
            <a:srgbClr val="542C49"/>
          </a:solidFill>
          <a:ln/>
        </p:spPr>
      </p:sp>
      <p:sp>
        <p:nvSpPr>
          <p:cNvPr id="30" name="Text 28"/>
          <p:cNvSpPr/>
          <p:nvPr/>
        </p:nvSpPr>
        <p:spPr>
          <a:xfrm>
            <a:off x="465176" y="4999872"/>
            <a:ext cx="185142" cy="235593"/>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4</a:t>
            </a:r>
            <a:endParaRPr lang="en-US" sz="1450" dirty="0"/>
          </a:p>
        </p:txBody>
      </p:sp>
      <p:sp>
        <p:nvSpPr>
          <p:cNvPr id="31" name="Text 29"/>
          <p:cNvSpPr/>
          <p:nvPr/>
        </p:nvSpPr>
        <p:spPr>
          <a:xfrm>
            <a:off x="931782" y="4634470"/>
            <a:ext cx="2022753" cy="174513"/>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Manage Duplicate Product IDs</a:t>
            </a:r>
            <a:endParaRPr lang="en-US" sz="1050" dirty="0"/>
          </a:p>
        </p:txBody>
      </p:sp>
      <p:sp>
        <p:nvSpPr>
          <p:cNvPr id="32" name="Text 30"/>
          <p:cNvSpPr/>
          <p:nvPr/>
        </p:nvSpPr>
        <p:spPr>
          <a:xfrm>
            <a:off x="931782" y="4879511"/>
            <a:ext cx="13118902" cy="201054"/>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Addresses duplicate 'Product_ID' entries, ensuring each product is uniquely represented.</a:t>
            </a:r>
            <a:endParaRPr lang="en-US" sz="950" dirty="0"/>
          </a:p>
        </p:txBody>
      </p:sp>
      <p:sp>
        <p:nvSpPr>
          <p:cNvPr id="33" name="Shape 31"/>
          <p:cNvSpPr/>
          <p:nvPr/>
        </p:nvSpPr>
        <p:spPr>
          <a:xfrm>
            <a:off x="931782" y="5212557"/>
            <a:ext cx="13118902" cy="389382"/>
          </a:xfrm>
          <a:prstGeom prst="roundRect">
            <a:avLst>
              <a:gd name="adj" fmla="val 13553"/>
            </a:avLst>
          </a:prstGeom>
          <a:solidFill>
            <a:srgbClr val="181930"/>
          </a:solidFill>
          <a:ln/>
        </p:spPr>
      </p:sp>
      <p:sp>
        <p:nvSpPr>
          <p:cNvPr id="34" name="Shape 32"/>
          <p:cNvSpPr/>
          <p:nvPr/>
        </p:nvSpPr>
        <p:spPr>
          <a:xfrm>
            <a:off x="925710" y="5212557"/>
            <a:ext cx="13131046" cy="389382"/>
          </a:xfrm>
          <a:prstGeom prst="roundRect">
            <a:avLst>
              <a:gd name="adj" fmla="val 4840"/>
            </a:avLst>
          </a:prstGeom>
          <a:solidFill>
            <a:srgbClr val="181930"/>
          </a:solidFill>
          <a:ln/>
        </p:spPr>
      </p:sp>
      <p:sp>
        <p:nvSpPr>
          <p:cNvPr id="35" name="Text 33"/>
          <p:cNvSpPr/>
          <p:nvPr/>
        </p:nvSpPr>
        <p:spPr>
          <a:xfrm>
            <a:off x="1049058" y="5308375"/>
            <a:ext cx="12884348" cy="201054"/>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 = df.drop_duplicates(subset='Product_ID', keep='first')</a:t>
            </a:r>
            <a:endParaRPr lang="en-US" sz="950" dirty="0"/>
          </a:p>
        </p:txBody>
      </p:sp>
      <p:sp>
        <p:nvSpPr>
          <p:cNvPr id="36" name="Shape 34"/>
          <p:cNvSpPr/>
          <p:nvPr/>
        </p:nvSpPr>
        <p:spPr>
          <a:xfrm>
            <a:off x="299441" y="5841695"/>
            <a:ext cx="13766483" cy="1263765"/>
          </a:xfrm>
          <a:prstGeom prst="roundRect">
            <a:avLst>
              <a:gd name="adj" fmla="val 4176"/>
            </a:avLst>
          </a:prstGeom>
          <a:solidFill>
            <a:srgbClr val="0B0C23">
              <a:alpha val="95000"/>
            </a:srgbClr>
          </a:solidFill>
          <a:ln w="15240">
            <a:solidFill>
              <a:srgbClr val="6D4562"/>
            </a:solidFill>
            <a:prstDash val="solid"/>
          </a:ln>
        </p:spPr>
      </p:sp>
      <p:sp>
        <p:nvSpPr>
          <p:cNvPr id="37" name="Shape 35"/>
          <p:cNvSpPr/>
          <p:nvPr/>
        </p:nvSpPr>
        <p:spPr>
          <a:xfrm>
            <a:off x="314681" y="5857480"/>
            <a:ext cx="493752" cy="1232740"/>
          </a:xfrm>
          <a:prstGeom prst="roundRect">
            <a:avLst>
              <a:gd name="adj" fmla="val 6797"/>
            </a:avLst>
          </a:prstGeom>
          <a:solidFill>
            <a:srgbClr val="542C49"/>
          </a:solidFill>
          <a:ln/>
        </p:spPr>
      </p:sp>
      <p:sp>
        <p:nvSpPr>
          <p:cNvPr id="38" name="Text 36"/>
          <p:cNvSpPr/>
          <p:nvPr/>
        </p:nvSpPr>
        <p:spPr>
          <a:xfrm>
            <a:off x="465176" y="6364804"/>
            <a:ext cx="185142" cy="235593"/>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5</a:t>
            </a:r>
            <a:endParaRPr lang="en-US" sz="1450" dirty="0"/>
          </a:p>
        </p:txBody>
      </p:sp>
      <p:sp>
        <p:nvSpPr>
          <p:cNvPr id="39" name="Text 37"/>
          <p:cNvSpPr/>
          <p:nvPr/>
        </p:nvSpPr>
        <p:spPr>
          <a:xfrm>
            <a:off x="931782" y="5999402"/>
            <a:ext cx="1371600" cy="174513"/>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Fill Missing Names</a:t>
            </a:r>
            <a:endParaRPr lang="en-US" sz="1050" dirty="0"/>
          </a:p>
        </p:txBody>
      </p:sp>
      <p:sp>
        <p:nvSpPr>
          <p:cNvPr id="40" name="Text 38"/>
          <p:cNvSpPr/>
          <p:nvPr/>
        </p:nvSpPr>
        <p:spPr>
          <a:xfrm>
            <a:off x="931782" y="6244444"/>
            <a:ext cx="13118902" cy="201054"/>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Replaces any missing values in the 'Name' column with the placeholder 'Unknown'.</a:t>
            </a:r>
            <a:endParaRPr lang="en-US" sz="950" dirty="0"/>
          </a:p>
        </p:txBody>
      </p:sp>
      <p:sp>
        <p:nvSpPr>
          <p:cNvPr id="41" name="Shape 39"/>
          <p:cNvSpPr/>
          <p:nvPr/>
        </p:nvSpPr>
        <p:spPr>
          <a:xfrm>
            <a:off x="931782" y="6577490"/>
            <a:ext cx="13118902" cy="389382"/>
          </a:xfrm>
          <a:prstGeom prst="roundRect">
            <a:avLst>
              <a:gd name="adj" fmla="val 13553"/>
            </a:avLst>
          </a:prstGeom>
          <a:solidFill>
            <a:srgbClr val="181930"/>
          </a:solidFill>
          <a:ln/>
        </p:spPr>
      </p:sp>
      <p:sp>
        <p:nvSpPr>
          <p:cNvPr id="42" name="Shape 40"/>
          <p:cNvSpPr/>
          <p:nvPr/>
        </p:nvSpPr>
        <p:spPr>
          <a:xfrm>
            <a:off x="925710" y="6577490"/>
            <a:ext cx="13131046" cy="389382"/>
          </a:xfrm>
          <a:prstGeom prst="roundRect">
            <a:avLst>
              <a:gd name="adj" fmla="val 4840"/>
            </a:avLst>
          </a:prstGeom>
          <a:solidFill>
            <a:srgbClr val="181930"/>
          </a:solidFill>
          <a:ln/>
        </p:spPr>
      </p:sp>
      <p:sp>
        <p:nvSpPr>
          <p:cNvPr id="43" name="Text 41"/>
          <p:cNvSpPr/>
          <p:nvPr/>
        </p:nvSpPr>
        <p:spPr>
          <a:xfrm>
            <a:off x="1049058" y="6673307"/>
            <a:ext cx="12884348" cy="201054"/>
          </a:xfrm>
          <a:prstGeom prst="rect">
            <a:avLst/>
          </a:prstGeom>
          <a:noFill/>
          <a:ln/>
        </p:spPr>
        <p:txBody>
          <a:bodyPr wrap="non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df['Name'] = df['Name'].fillna('Unknown')</a:t>
            </a:r>
            <a:endParaRPr lang="en-US" sz="950" dirty="0"/>
          </a:p>
        </p:txBody>
      </p:sp>
      <p:sp>
        <p:nvSpPr>
          <p:cNvPr id="45" name="Rectangle 44"/>
          <p:cNvSpPr/>
          <p:nvPr/>
        </p:nvSpPr>
        <p:spPr>
          <a:xfrm>
            <a:off x="12278876" y="7363386"/>
            <a:ext cx="2249214" cy="791661"/>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2102" y="490538"/>
            <a:ext cx="10081855" cy="493752"/>
          </a:xfrm>
          <a:prstGeom prst="rect">
            <a:avLst/>
          </a:prstGeom>
          <a:noFill/>
          <a:ln/>
        </p:spPr>
        <p:txBody>
          <a:bodyPr wrap="none" lIns="0" tIns="0" rIns="0" bIns="0" rtlCol="0" anchor="t"/>
          <a:lstStyle/>
          <a:p>
            <a:pPr marL="0" indent="0" algn="l">
              <a:lnSpc>
                <a:spcPts val="3850"/>
              </a:lnSpc>
              <a:buNone/>
            </a:pPr>
            <a:r>
              <a:rPr lang="en-US" sz="3100" dirty="0">
                <a:solidFill>
                  <a:srgbClr val="C6BFEE"/>
                </a:solidFill>
                <a:latin typeface="Prompt Medium" pitchFamily="34" charset="0"/>
                <a:ea typeface="Prompt Medium" pitchFamily="34" charset="-122"/>
                <a:cs typeface="Prompt Medium" pitchFamily="34" charset="-120"/>
              </a:rPr>
              <a:t>Strategic Missing Value Imputation &amp; Outlier Review</a:t>
            </a:r>
            <a:endParaRPr lang="en-US" sz="3100" dirty="0"/>
          </a:p>
        </p:txBody>
      </p:sp>
      <p:sp>
        <p:nvSpPr>
          <p:cNvPr id="3" name="Text 1"/>
          <p:cNvSpPr/>
          <p:nvPr/>
        </p:nvSpPr>
        <p:spPr>
          <a:xfrm>
            <a:off x="622102" y="1339810"/>
            <a:ext cx="13386197" cy="284321"/>
          </a:xfrm>
          <a:prstGeom prst="rect">
            <a:avLst/>
          </a:prstGeom>
          <a:noFill/>
          <a:ln/>
        </p:spPr>
        <p:txBody>
          <a:bodyPr wrap="non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Beyond simple removal, strategic imputation techniques help preserve data integrity while tackling missing values. We also briefly touch upon identifying and addressing outliers.</a:t>
            </a:r>
            <a:endParaRPr lang="en-US" sz="1350" dirty="0"/>
          </a:p>
        </p:txBody>
      </p:sp>
      <p:sp>
        <p:nvSpPr>
          <p:cNvPr id="4" name="Shape 2"/>
          <p:cNvSpPr/>
          <p:nvPr/>
        </p:nvSpPr>
        <p:spPr>
          <a:xfrm>
            <a:off x="622102" y="2090618"/>
            <a:ext cx="4343519" cy="2601992"/>
          </a:xfrm>
          <a:prstGeom prst="roundRect">
            <a:avLst>
              <a:gd name="adj" fmla="val 4217"/>
            </a:avLst>
          </a:prstGeom>
          <a:solidFill>
            <a:srgbClr val="0B0C23">
              <a:alpha val="95000"/>
            </a:srgbClr>
          </a:solidFill>
          <a:ln/>
        </p:spPr>
      </p:sp>
      <p:sp>
        <p:nvSpPr>
          <p:cNvPr id="5" name="Shape 3"/>
          <p:cNvSpPr/>
          <p:nvPr/>
        </p:nvSpPr>
        <p:spPr>
          <a:xfrm>
            <a:off x="622102" y="2067758"/>
            <a:ext cx="4343519" cy="91440"/>
          </a:xfrm>
          <a:prstGeom prst="roundRect">
            <a:avLst>
              <a:gd name="adj" fmla="val 81656"/>
            </a:avLst>
          </a:prstGeom>
          <a:solidFill>
            <a:srgbClr val="A95B95"/>
          </a:solidFill>
          <a:ln/>
        </p:spPr>
      </p:sp>
      <p:sp>
        <p:nvSpPr>
          <p:cNvPr id="6" name="Shape 4"/>
          <p:cNvSpPr/>
          <p:nvPr/>
        </p:nvSpPr>
        <p:spPr>
          <a:xfrm>
            <a:off x="2527161" y="1824038"/>
            <a:ext cx="533281" cy="533281"/>
          </a:xfrm>
          <a:prstGeom prst="roundRect">
            <a:avLst>
              <a:gd name="adj" fmla="val 171467"/>
            </a:avLst>
          </a:prstGeom>
          <a:solidFill>
            <a:srgbClr val="A95B95"/>
          </a:solidFill>
          <a:ln/>
        </p:spPr>
      </p:sp>
      <p:sp>
        <p:nvSpPr>
          <p:cNvPr id="7" name="Text 5"/>
          <p:cNvSpPr/>
          <p:nvPr/>
        </p:nvSpPr>
        <p:spPr>
          <a:xfrm>
            <a:off x="2687181" y="1957388"/>
            <a:ext cx="213241" cy="266581"/>
          </a:xfrm>
          <a:prstGeom prst="rect">
            <a:avLst/>
          </a:prstGeom>
          <a:noFill/>
          <a:ln/>
        </p:spPr>
        <p:txBody>
          <a:bodyPr wrap="none" lIns="0" tIns="0" rIns="0" bIns="0" rtlCol="0" anchor="t"/>
          <a:lstStyle/>
          <a:p>
            <a:pPr marL="0" indent="0" algn="l">
              <a:lnSpc>
                <a:spcPts val="2650"/>
              </a:lnSpc>
              <a:buNone/>
            </a:pPr>
            <a:r>
              <a:rPr lang="en-US" sz="1650" dirty="0">
                <a:solidFill>
                  <a:srgbClr val="FFFFFF"/>
                </a:solidFill>
                <a:latin typeface="Prompt Medium" pitchFamily="34" charset="0"/>
                <a:ea typeface="Prompt Medium" pitchFamily="34" charset="-122"/>
                <a:cs typeface="Prompt Medium" pitchFamily="34" charset="-120"/>
              </a:rPr>
              <a:t>1</a:t>
            </a:r>
            <a:endParaRPr lang="en-US" sz="1650" dirty="0"/>
          </a:p>
        </p:txBody>
      </p:sp>
      <p:sp>
        <p:nvSpPr>
          <p:cNvPr id="8" name="Text 6"/>
          <p:cNvSpPr/>
          <p:nvPr/>
        </p:nvSpPr>
        <p:spPr>
          <a:xfrm>
            <a:off x="822722" y="2534960"/>
            <a:ext cx="2303145"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Fill Missing Email Values</a:t>
            </a:r>
            <a:endParaRPr lang="en-US" sz="1550" dirty="0"/>
          </a:p>
        </p:txBody>
      </p:sp>
      <p:sp>
        <p:nvSpPr>
          <p:cNvPr id="9" name="Text 7"/>
          <p:cNvSpPr/>
          <p:nvPr/>
        </p:nvSpPr>
        <p:spPr>
          <a:xfrm>
            <a:off x="822722" y="2888337"/>
            <a:ext cx="3942278" cy="568643"/>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Replaces empty email fields with a default placeholder, ensuring no null entries.</a:t>
            </a:r>
            <a:endParaRPr lang="en-US" sz="1350" dirty="0"/>
          </a:p>
        </p:txBody>
      </p:sp>
      <p:sp>
        <p:nvSpPr>
          <p:cNvPr id="10" name="Shape 8"/>
          <p:cNvSpPr/>
          <p:nvPr/>
        </p:nvSpPr>
        <p:spPr>
          <a:xfrm>
            <a:off x="822722" y="3656886"/>
            <a:ext cx="3942278" cy="835104"/>
          </a:xfrm>
          <a:prstGeom prst="roundRect">
            <a:avLst>
              <a:gd name="adj" fmla="val 8941"/>
            </a:avLst>
          </a:prstGeom>
          <a:solidFill>
            <a:srgbClr val="181930"/>
          </a:solidFill>
          <a:ln/>
        </p:spPr>
      </p:sp>
      <p:sp>
        <p:nvSpPr>
          <p:cNvPr id="11" name="Shape 9"/>
          <p:cNvSpPr/>
          <p:nvPr/>
        </p:nvSpPr>
        <p:spPr>
          <a:xfrm>
            <a:off x="813911" y="3656886"/>
            <a:ext cx="3959900" cy="835104"/>
          </a:xfrm>
          <a:prstGeom prst="roundRect">
            <a:avLst>
              <a:gd name="adj" fmla="val 3193"/>
            </a:avLst>
          </a:prstGeom>
          <a:solidFill>
            <a:srgbClr val="181930"/>
          </a:solidFill>
          <a:ln/>
        </p:spPr>
      </p:sp>
      <p:sp>
        <p:nvSpPr>
          <p:cNvPr id="12" name="Text 10"/>
          <p:cNvSpPr/>
          <p:nvPr/>
        </p:nvSpPr>
        <p:spPr>
          <a:xfrm>
            <a:off x="991672" y="3790117"/>
            <a:ext cx="3604379" cy="568643"/>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df['Email'] = df['Email'].fillna('noemail@example.com')</a:t>
            </a:r>
            <a:endParaRPr lang="en-US" sz="1350" dirty="0"/>
          </a:p>
        </p:txBody>
      </p:sp>
      <p:sp>
        <p:nvSpPr>
          <p:cNvPr id="13" name="Shape 11"/>
          <p:cNvSpPr/>
          <p:nvPr/>
        </p:nvSpPr>
        <p:spPr>
          <a:xfrm>
            <a:off x="5143381" y="2090618"/>
            <a:ext cx="4343519" cy="2601992"/>
          </a:xfrm>
          <a:prstGeom prst="roundRect">
            <a:avLst>
              <a:gd name="adj" fmla="val 4217"/>
            </a:avLst>
          </a:prstGeom>
          <a:solidFill>
            <a:srgbClr val="0B0C23">
              <a:alpha val="95000"/>
            </a:srgbClr>
          </a:solidFill>
          <a:ln/>
        </p:spPr>
      </p:sp>
      <p:sp>
        <p:nvSpPr>
          <p:cNvPr id="14" name="Shape 12"/>
          <p:cNvSpPr/>
          <p:nvPr/>
        </p:nvSpPr>
        <p:spPr>
          <a:xfrm>
            <a:off x="5143381" y="2067758"/>
            <a:ext cx="4343519" cy="91440"/>
          </a:xfrm>
          <a:prstGeom prst="roundRect">
            <a:avLst>
              <a:gd name="adj" fmla="val 81656"/>
            </a:avLst>
          </a:prstGeom>
          <a:solidFill>
            <a:srgbClr val="A95B95"/>
          </a:solidFill>
          <a:ln/>
        </p:spPr>
      </p:sp>
      <p:sp>
        <p:nvSpPr>
          <p:cNvPr id="15" name="Shape 13"/>
          <p:cNvSpPr/>
          <p:nvPr/>
        </p:nvSpPr>
        <p:spPr>
          <a:xfrm>
            <a:off x="7048440" y="1824038"/>
            <a:ext cx="533281" cy="533281"/>
          </a:xfrm>
          <a:prstGeom prst="roundRect">
            <a:avLst>
              <a:gd name="adj" fmla="val 171467"/>
            </a:avLst>
          </a:prstGeom>
          <a:solidFill>
            <a:srgbClr val="A95B95"/>
          </a:solidFill>
          <a:ln/>
        </p:spPr>
      </p:sp>
      <p:sp>
        <p:nvSpPr>
          <p:cNvPr id="16" name="Text 14"/>
          <p:cNvSpPr/>
          <p:nvPr/>
        </p:nvSpPr>
        <p:spPr>
          <a:xfrm>
            <a:off x="7208460" y="1957388"/>
            <a:ext cx="213241" cy="266581"/>
          </a:xfrm>
          <a:prstGeom prst="rect">
            <a:avLst/>
          </a:prstGeom>
          <a:noFill/>
          <a:ln/>
        </p:spPr>
        <p:txBody>
          <a:bodyPr wrap="none" lIns="0" tIns="0" rIns="0" bIns="0" rtlCol="0" anchor="t"/>
          <a:lstStyle/>
          <a:p>
            <a:pPr marL="0" indent="0" algn="l">
              <a:lnSpc>
                <a:spcPts val="2650"/>
              </a:lnSpc>
              <a:buNone/>
            </a:pPr>
            <a:r>
              <a:rPr lang="en-US" sz="1650" dirty="0">
                <a:solidFill>
                  <a:srgbClr val="FFFFFF"/>
                </a:solidFill>
                <a:latin typeface="Prompt Medium" pitchFamily="34" charset="0"/>
                <a:ea typeface="Prompt Medium" pitchFamily="34" charset="-122"/>
                <a:cs typeface="Prompt Medium" pitchFamily="34" charset="-120"/>
              </a:rPr>
              <a:t>2</a:t>
            </a:r>
            <a:endParaRPr lang="en-US" sz="1650" dirty="0"/>
          </a:p>
        </p:txBody>
      </p:sp>
      <p:sp>
        <p:nvSpPr>
          <p:cNvPr id="17" name="Text 15"/>
          <p:cNvSpPr/>
          <p:nvPr/>
        </p:nvSpPr>
        <p:spPr>
          <a:xfrm>
            <a:off x="5344001" y="2534960"/>
            <a:ext cx="2479238"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Fill Missing Product Name</a:t>
            </a:r>
            <a:endParaRPr lang="en-US" sz="1550" dirty="0"/>
          </a:p>
        </p:txBody>
      </p:sp>
      <p:sp>
        <p:nvSpPr>
          <p:cNvPr id="18" name="Text 16"/>
          <p:cNvSpPr/>
          <p:nvPr/>
        </p:nvSpPr>
        <p:spPr>
          <a:xfrm>
            <a:off x="5344001" y="2888337"/>
            <a:ext cx="3942278" cy="568643"/>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Assigns 'Misc' to unspecified product names for consistent categorization.</a:t>
            </a:r>
            <a:endParaRPr lang="en-US" sz="1350" dirty="0"/>
          </a:p>
        </p:txBody>
      </p:sp>
      <p:sp>
        <p:nvSpPr>
          <p:cNvPr id="19" name="Shape 17"/>
          <p:cNvSpPr/>
          <p:nvPr/>
        </p:nvSpPr>
        <p:spPr>
          <a:xfrm>
            <a:off x="5344001" y="3656886"/>
            <a:ext cx="3942278" cy="835104"/>
          </a:xfrm>
          <a:prstGeom prst="roundRect">
            <a:avLst>
              <a:gd name="adj" fmla="val 8941"/>
            </a:avLst>
          </a:prstGeom>
          <a:solidFill>
            <a:srgbClr val="181930"/>
          </a:solidFill>
          <a:ln/>
        </p:spPr>
      </p:sp>
      <p:sp>
        <p:nvSpPr>
          <p:cNvPr id="20" name="Shape 18"/>
          <p:cNvSpPr/>
          <p:nvPr/>
        </p:nvSpPr>
        <p:spPr>
          <a:xfrm>
            <a:off x="5335191" y="3656886"/>
            <a:ext cx="3959900" cy="835104"/>
          </a:xfrm>
          <a:prstGeom prst="roundRect">
            <a:avLst>
              <a:gd name="adj" fmla="val 3193"/>
            </a:avLst>
          </a:prstGeom>
          <a:solidFill>
            <a:srgbClr val="181930"/>
          </a:solidFill>
          <a:ln/>
        </p:spPr>
      </p:sp>
      <p:sp>
        <p:nvSpPr>
          <p:cNvPr id="21" name="Text 19"/>
          <p:cNvSpPr/>
          <p:nvPr/>
        </p:nvSpPr>
        <p:spPr>
          <a:xfrm>
            <a:off x="5512951" y="3790117"/>
            <a:ext cx="3604379" cy="568643"/>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df['Product_Name'] = df['Product_Name'].fillna('Misc')</a:t>
            </a:r>
            <a:endParaRPr lang="en-US" sz="1350" dirty="0"/>
          </a:p>
        </p:txBody>
      </p:sp>
      <p:sp>
        <p:nvSpPr>
          <p:cNvPr id="22" name="Shape 20"/>
          <p:cNvSpPr/>
          <p:nvPr/>
        </p:nvSpPr>
        <p:spPr>
          <a:xfrm>
            <a:off x="9664660" y="2090618"/>
            <a:ext cx="4343638" cy="2601992"/>
          </a:xfrm>
          <a:prstGeom prst="roundRect">
            <a:avLst>
              <a:gd name="adj" fmla="val 4217"/>
            </a:avLst>
          </a:prstGeom>
          <a:solidFill>
            <a:srgbClr val="0B0C23">
              <a:alpha val="95000"/>
            </a:srgbClr>
          </a:solidFill>
          <a:ln/>
        </p:spPr>
      </p:sp>
      <p:sp>
        <p:nvSpPr>
          <p:cNvPr id="23" name="Shape 21"/>
          <p:cNvSpPr/>
          <p:nvPr/>
        </p:nvSpPr>
        <p:spPr>
          <a:xfrm>
            <a:off x="9664660" y="2067758"/>
            <a:ext cx="4343638" cy="91440"/>
          </a:xfrm>
          <a:prstGeom prst="roundRect">
            <a:avLst>
              <a:gd name="adj" fmla="val 81656"/>
            </a:avLst>
          </a:prstGeom>
          <a:solidFill>
            <a:srgbClr val="A95B95"/>
          </a:solidFill>
          <a:ln/>
        </p:spPr>
      </p:sp>
      <p:sp>
        <p:nvSpPr>
          <p:cNvPr id="24" name="Shape 22"/>
          <p:cNvSpPr/>
          <p:nvPr/>
        </p:nvSpPr>
        <p:spPr>
          <a:xfrm>
            <a:off x="11569839" y="1824038"/>
            <a:ext cx="533281" cy="533281"/>
          </a:xfrm>
          <a:prstGeom prst="roundRect">
            <a:avLst>
              <a:gd name="adj" fmla="val 171467"/>
            </a:avLst>
          </a:prstGeom>
          <a:solidFill>
            <a:srgbClr val="A95B95"/>
          </a:solidFill>
          <a:ln/>
        </p:spPr>
      </p:sp>
      <p:sp>
        <p:nvSpPr>
          <p:cNvPr id="25" name="Text 23"/>
          <p:cNvSpPr/>
          <p:nvPr/>
        </p:nvSpPr>
        <p:spPr>
          <a:xfrm>
            <a:off x="11729859" y="1957388"/>
            <a:ext cx="213241" cy="266581"/>
          </a:xfrm>
          <a:prstGeom prst="rect">
            <a:avLst/>
          </a:prstGeom>
          <a:noFill/>
          <a:ln/>
        </p:spPr>
        <p:txBody>
          <a:bodyPr wrap="none" lIns="0" tIns="0" rIns="0" bIns="0" rtlCol="0" anchor="t"/>
          <a:lstStyle/>
          <a:p>
            <a:pPr marL="0" indent="0" algn="l">
              <a:lnSpc>
                <a:spcPts val="2650"/>
              </a:lnSpc>
              <a:buNone/>
            </a:pPr>
            <a:r>
              <a:rPr lang="en-US" sz="1650" dirty="0">
                <a:solidFill>
                  <a:srgbClr val="FFFFFF"/>
                </a:solidFill>
                <a:latin typeface="Prompt Medium" pitchFamily="34" charset="0"/>
                <a:ea typeface="Prompt Medium" pitchFamily="34" charset="-122"/>
                <a:cs typeface="Prompt Medium" pitchFamily="34" charset="-120"/>
              </a:rPr>
              <a:t>3</a:t>
            </a:r>
            <a:endParaRPr lang="en-US" sz="1650" dirty="0"/>
          </a:p>
        </p:txBody>
      </p:sp>
      <p:sp>
        <p:nvSpPr>
          <p:cNvPr id="26" name="Text 24"/>
          <p:cNvSpPr/>
          <p:nvPr/>
        </p:nvSpPr>
        <p:spPr>
          <a:xfrm>
            <a:off x="9865281" y="2534960"/>
            <a:ext cx="2699147"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Fill Missing Category Values</a:t>
            </a:r>
            <a:endParaRPr lang="en-US" sz="1550" dirty="0"/>
          </a:p>
        </p:txBody>
      </p:sp>
      <p:sp>
        <p:nvSpPr>
          <p:cNvPr id="27" name="Text 25"/>
          <p:cNvSpPr/>
          <p:nvPr/>
        </p:nvSpPr>
        <p:spPr>
          <a:xfrm>
            <a:off x="9865281" y="2888337"/>
            <a:ext cx="3942398" cy="568643"/>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Categorizes unassigned products under 'Misc' to maintain data completeness.</a:t>
            </a:r>
            <a:endParaRPr lang="en-US" sz="1350" dirty="0"/>
          </a:p>
        </p:txBody>
      </p:sp>
      <p:sp>
        <p:nvSpPr>
          <p:cNvPr id="28" name="Shape 26"/>
          <p:cNvSpPr/>
          <p:nvPr/>
        </p:nvSpPr>
        <p:spPr>
          <a:xfrm>
            <a:off x="9865281" y="3656886"/>
            <a:ext cx="3942398" cy="550783"/>
          </a:xfrm>
          <a:prstGeom prst="roundRect">
            <a:avLst>
              <a:gd name="adj" fmla="val 13556"/>
            </a:avLst>
          </a:prstGeom>
          <a:solidFill>
            <a:srgbClr val="181930"/>
          </a:solidFill>
          <a:ln/>
        </p:spPr>
      </p:sp>
      <p:sp>
        <p:nvSpPr>
          <p:cNvPr id="29" name="Shape 27"/>
          <p:cNvSpPr/>
          <p:nvPr/>
        </p:nvSpPr>
        <p:spPr>
          <a:xfrm>
            <a:off x="9856470" y="3656886"/>
            <a:ext cx="3960019" cy="550783"/>
          </a:xfrm>
          <a:prstGeom prst="roundRect">
            <a:avLst>
              <a:gd name="adj" fmla="val 4842"/>
            </a:avLst>
          </a:prstGeom>
          <a:solidFill>
            <a:srgbClr val="181930"/>
          </a:solidFill>
          <a:ln/>
        </p:spPr>
      </p:sp>
      <p:sp>
        <p:nvSpPr>
          <p:cNvPr id="30" name="Text 28"/>
          <p:cNvSpPr/>
          <p:nvPr/>
        </p:nvSpPr>
        <p:spPr>
          <a:xfrm>
            <a:off x="10034230" y="3790117"/>
            <a:ext cx="3604498" cy="284321"/>
          </a:xfrm>
          <a:prstGeom prst="rect">
            <a:avLst/>
          </a:prstGeom>
          <a:noFill/>
          <a:ln/>
        </p:spPr>
        <p:txBody>
          <a:bodyPr wrap="none" lIns="0" tIns="0" rIns="0" bIns="0" rtlCol="0" anchor="t"/>
          <a:lstStyle/>
          <a:p>
            <a:pPr marL="0" indent="0" algn="l">
              <a:lnSpc>
                <a:spcPts val="220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df['Category'] = df['Category'].fillna('Misc')</a:t>
            </a:r>
            <a:endParaRPr lang="en-US" sz="1350" dirty="0"/>
          </a:p>
        </p:txBody>
      </p:sp>
      <p:sp>
        <p:nvSpPr>
          <p:cNvPr id="31" name="Shape 29"/>
          <p:cNvSpPr/>
          <p:nvPr/>
        </p:nvSpPr>
        <p:spPr>
          <a:xfrm>
            <a:off x="622102" y="5136952"/>
            <a:ext cx="6604159" cy="2601992"/>
          </a:xfrm>
          <a:prstGeom prst="roundRect">
            <a:avLst>
              <a:gd name="adj" fmla="val 4217"/>
            </a:avLst>
          </a:prstGeom>
          <a:solidFill>
            <a:srgbClr val="0B0C23">
              <a:alpha val="95000"/>
            </a:srgbClr>
          </a:solidFill>
          <a:ln/>
        </p:spPr>
      </p:sp>
      <p:sp>
        <p:nvSpPr>
          <p:cNvPr id="32" name="Shape 30"/>
          <p:cNvSpPr/>
          <p:nvPr/>
        </p:nvSpPr>
        <p:spPr>
          <a:xfrm>
            <a:off x="622102" y="5114092"/>
            <a:ext cx="6604159" cy="91440"/>
          </a:xfrm>
          <a:prstGeom prst="roundRect">
            <a:avLst>
              <a:gd name="adj" fmla="val 81656"/>
            </a:avLst>
          </a:prstGeom>
          <a:solidFill>
            <a:srgbClr val="A95B95"/>
          </a:solidFill>
          <a:ln/>
        </p:spPr>
      </p:sp>
      <p:sp>
        <p:nvSpPr>
          <p:cNvPr id="33" name="Shape 31"/>
          <p:cNvSpPr/>
          <p:nvPr/>
        </p:nvSpPr>
        <p:spPr>
          <a:xfrm>
            <a:off x="3657540" y="4870371"/>
            <a:ext cx="533281" cy="533281"/>
          </a:xfrm>
          <a:prstGeom prst="roundRect">
            <a:avLst>
              <a:gd name="adj" fmla="val 171467"/>
            </a:avLst>
          </a:prstGeom>
          <a:solidFill>
            <a:srgbClr val="A95B95"/>
          </a:solidFill>
          <a:ln/>
        </p:spPr>
      </p:sp>
      <p:sp>
        <p:nvSpPr>
          <p:cNvPr id="34" name="Text 32"/>
          <p:cNvSpPr/>
          <p:nvPr/>
        </p:nvSpPr>
        <p:spPr>
          <a:xfrm>
            <a:off x="3817560" y="5003721"/>
            <a:ext cx="213241" cy="266581"/>
          </a:xfrm>
          <a:prstGeom prst="rect">
            <a:avLst/>
          </a:prstGeom>
          <a:noFill/>
          <a:ln/>
        </p:spPr>
        <p:txBody>
          <a:bodyPr wrap="none" lIns="0" tIns="0" rIns="0" bIns="0" rtlCol="0" anchor="t"/>
          <a:lstStyle/>
          <a:p>
            <a:pPr marL="0" indent="0" algn="l">
              <a:lnSpc>
                <a:spcPts val="2650"/>
              </a:lnSpc>
              <a:buNone/>
            </a:pPr>
            <a:r>
              <a:rPr lang="en-US" sz="1650" dirty="0">
                <a:solidFill>
                  <a:srgbClr val="FFFFFF"/>
                </a:solidFill>
                <a:latin typeface="Prompt Medium" pitchFamily="34" charset="0"/>
                <a:ea typeface="Prompt Medium" pitchFamily="34" charset="-122"/>
                <a:cs typeface="Prompt Medium" pitchFamily="34" charset="-120"/>
              </a:rPr>
              <a:t>4</a:t>
            </a:r>
            <a:endParaRPr lang="en-US" sz="1650" dirty="0"/>
          </a:p>
        </p:txBody>
      </p:sp>
      <p:sp>
        <p:nvSpPr>
          <p:cNvPr id="35" name="Text 33"/>
          <p:cNvSpPr/>
          <p:nvPr/>
        </p:nvSpPr>
        <p:spPr>
          <a:xfrm>
            <a:off x="822722" y="5581293"/>
            <a:ext cx="3407807"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Impute Feedback Score by Product</a:t>
            </a:r>
            <a:endParaRPr lang="en-US" sz="1550" dirty="0"/>
          </a:p>
        </p:txBody>
      </p:sp>
      <p:sp>
        <p:nvSpPr>
          <p:cNvPr id="36" name="Text 34"/>
          <p:cNvSpPr/>
          <p:nvPr/>
        </p:nvSpPr>
        <p:spPr>
          <a:xfrm>
            <a:off x="822722" y="5934670"/>
            <a:ext cx="6202918" cy="568643"/>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Fills missing feedback scores with the median score of their respective products, a more nuanced approach.</a:t>
            </a:r>
            <a:endParaRPr lang="en-US" sz="1350" dirty="0"/>
          </a:p>
        </p:txBody>
      </p:sp>
      <p:sp>
        <p:nvSpPr>
          <p:cNvPr id="37" name="Shape 35"/>
          <p:cNvSpPr/>
          <p:nvPr/>
        </p:nvSpPr>
        <p:spPr>
          <a:xfrm>
            <a:off x="822722" y="6703219"/>
            <a:ext cx="6202918" cy="835104"/>
          </a:xfrm>
          <a:prstGeom prst="roundRect">
            <a:avLst>
              <a:gd name="adj" fmla="val 8941"/>
            </a:avLst>
          </a:prstGeom>
          <a:solidFill>
            <a:srgbClr val="181930"/>
          </a:solidFill>
          <a:ln/>
        </p:spPr>
      </p:sp>
      <p:sp>
        <p:nvSpPr>
          <p:cNvPr id="38" name="Shape 36"/>
          <p:cNvSpPr/>
          <p:nvPr/>
        </p:nvSpPr>
        <p:spPr>
          <a:xfrm>
            <a:off x="813911" y="6703219"/>
            <a:ext cx="6220539" cy="835104"/>
          </a:xfrm>
          <a:prstGeom prst="roundRect">
            <a:avLst>
              <a:gd name="adj" fmla="val 3193"/>
            </a:avLst>
          </a:prstGeom>
          <a:solidFill>
            <a:srgbClr val="181930"/>
          </a:solidFill>
          <a:ln/>
        </p:spPr>
      </p:sp>
      <p:sp>
        <p:nvSpPr>
          <p:cNvPr id="39" name="Text 37"/>
          <p:cNvSpPr/>
          <p:nvPr/>
        </p:nvSpPr>
        <p:spPr>
          <a:xfrm>
            <a:off x="991672" y="6836450"/>
            <a:ext cx="5865019" cy="568643"/>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df['Feedback_Score'] = df.groupby('Product_ID')['Feedback_Score'].transform(lambda x: x.fillna(x.median()))</a:t>
            </a:r>
            <a:endParaRPr lang="en-US" sz="1350" dirty="0"/>
          </a:p>
        </p:txBody>
      </p:sp>
      <p:sp>
        <p:nvSpPr>
          <p:cNvPr id="40" name="Shape 38"/>
          <p:cNvSpPr/>
          <p:nvPr/>
        </p:nvSpPr>
        <p:spPr>
          <a:xfrm>
            <a:off x="7404021" y="5136952"/>
            <a:ext cx="6604278" cy="2601992"/>
          </a:xfrm>
          <a:prstGeom prst="roundRect">
            <a:avLst>
              <a:gd name="adj" fmla="val 4217"/>
            </a:avLst>
          </a:prstGeom>
          <a:solidFill>
            <a:srgbClr val="0B0C23">
              <a:alpha val="95000"/>
            </a:srgbClr>
          </a:solidFill>
          <a:ln/>
        </p:spPr>
      </p:sp>
      <p:sp>
        <p:nvSpPr>
          <p:cNvPr id="41" name="Shape 39"/>
          <p:cNvSpPr/>
          <p:nvPr/>
        </p:nvSpPr>
        <p:spPr>
          <a:xfrm>
            <a:off x="7404021" y="5114092"/>
            <a:ext cx="6604278" cy="91440"/>
          </a:xfrm>
          <a:prstGeom prst="roundRect">
            <a:avLst>
              <a:gd name="adj" fmla="val 81656"/>
            </a:avLst>
          </a:prstGeom>
          <a:solidFill>
            <a:srgbClr val="A95B95"/>
          </a:solidFill>
          <a:ln/>
        </p:spPr>
      </p:sp>
      <p:sp>
        <p:nvSpPr>
          <p:cNvPr id="42" name="Shape 40"/>
          <p:cNvSpPr/>
          <p:nvPr/>
        </p:nvSpPr>
        <p:spPr>
          <a:xfrm>
            <a:off x="10439460" y="4870371"/>
            <a:ext cx="533281" cy="533281"/>
          </a:xfrm>
          <a:prstGeom prst="roundRect">
            <a:avLst>
              <a:gd name="adj" fmla="val 171467"/>
            </a:avLst>
          </a:prstGeom>
          <a:solidFill>
            <a:srgbClr val="A95B95"/>
          </a:solidFill>
          <a:ln/>
        </p:spPr>
      </p:sp>
      <p:sp>
        <p:nvSpPr>
          <p:cNvPr id="43" name="Text 41"/>
          <p:cNvSpPr/>
          <p:nvPr/>
        </p:nvSpPr>
        <p:spPr>
          <a:xfrm>
            <a:off x="10599480" y="5003721"/>
            <a:ext cx="213241" cy="266581"/>
          </a:xfrm>
          <a:prstGeom prst="rect">
            <a:avLst/>
          </a:prstGeom>
          <a:noFill/>
          <a:ln/>
        </p:spPr>
        <p:txBody>
          <a:bodyPr wrap="none" lIns="0" tIns="0" rIns="0" bIns="0" rtlCol="0" anchor="t"/>
          <a:lstStyle/>
          <a:p>
            <a:pPr marL="0" indent="0" algn="l">
              <a:lnSpc>
                <a:spcPts val="2650"/>
              </a:lnSpc>
              <a:buNone/>
            </a:pPr>
            <a:r>
              <a:rPr lang="en-US" sz="1650" dirty="0">
                <a:solidFill>
                  <a:srgbClr val="FFFFFF"/>
                </a:solidFill>
                <a:latin typeface="Prompt Medium" pitchFamily="34" charset="0"/>
                <a:ea typeface="Prompt Medium" pitchFamily="34" charset="-122"/>
                <a:cs typeface="Prompt Medium" pitchFamily="34" charset="-120"/>
              </a:rPr>
              <a:t>5</a:t>
            </a:r>
            <a:endParaRPr lang="en-US" sz="1650" dirty="0"/>
          </a:p>
        </p:txBody>
      </p:sp>
      <p:sp>
        <p:nvSpPr>
          <p:cNvPr id="44" name="Text 42"/>
          <p:cNvSpPr/>
          <p:nvPr/>
        </p:nvSpPr>
        <p:spPr>
          <a:xfrm>
            <a:off x="7604641" y="5581293"/>
            <a:ext cx="3108246" cy="246817"/>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Default Missing Quantity to One</a:t>
            </a:r>
            <a:endParaRPr lang="en-US" sz="1550" dirty="0"/>
          </a:p>
        </p:txBody>
      </p:sp>
      <p:sp>
        <p:nvSpPr>
          <p:cNvPr id="45" name="Text 43"/>
          <p:cNvSpPr/>
          <p:nvPr/>
        </p:nvSpPr>
        <p:spPr>
          <a:xfrm>
            <a:off x="7604641" y="5934670"/>
            <a:ext cx="6203037" cy="568643"/>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Sets the quantity to 1 for any records where it is missing, assuming single unit purchases by default.</a:t>
            </a:r>
            <a:endParaRPr lang="en-US" sz="1350" dirty="0"/>
          </a:p>
        </p:txBody>
      </p:sp>
      <p:sp>
        <p:nvSpPr>
          <p:cNvPr id="46" name="Shape 44"/>
          <p:cNvSpPr/>
          <p:nvPr/>
        </p:nvSpPr>
        <p:spPr>
          <a:xfrm>
            <a:off x="7604641" y="6703219"/>
            <a:ext cx="6203037" cy="550783"/>
          </a:xfrm>
          <a:prstGeom prst="roundRect">
            <a:avLst>
              <a:gd name="adj" fmla="val 13556"/>
            </a:avLst>
          </a:prstGeom>
          <a:solidFill>
            <a:srgbClr val="181930"/>
          </a:solidFill>
          <a:ln/>
        </p:spPr>
      </p:sp>
      <p:sp>
        <p:nvSpPr>
          <p:cNvPr id="47" name="Shape 45"/>
          <p:cNvSpPr/>
          <p:nvPr/>
        </p:nvSpPr>
        <p:spPr>
          <a:xfrm>
            <a:off x="7595830" y="6703219"/>
            <a:ext cx="6220658" cy="550783"/>
          </a:xfrm>
          <a:prstGeom prst="roundRect">
            <a:avLst>
              <a:gd name="adj" fmla="val 4842"/>
            </a:avLst>
          </a:prstGeom>
          <a:solidFill>
            <a:srgbClr val="181930"/>
          </a:solidFill>
          <a:ln/>
        </p:spPr>
      </p:sp>
      <p:sp>
        <p:nvSpPr>
          <p:cNvPr id="48" name="Text 46"/>
          <p:cNvSpPr/>
          <p:nvPr/>
        </p:nvSpPr>
        <p:spPr>
          <a:xfrm>
            <a:off x="7773591" y="6836450"/>
            <a:ext cx="5865138" cy="284321"/>
          </a:xfrm>
          <a:prstGeom prst="rect">
            <a:avLst/>
          </a:prstGeom>
          <a:noFill/>
          <a:ln/>
        </p:spPr>
        <p:txBody>
          <a:bodyPr wrap="none" lIns="0" tIns="0" rIns="0" bIns="0" rtlCol="0" anchor="t"/>
          <a:lstStyle/>
          <a:p>
            <a:pPr marL="0" indent="0" algn="l">
              <a:lnSpc>
                <a:spcPts val="2200"/>
              </a:lnSpc>
              <a:buNone/>
            </a:pPr>
            <a:r>
              <a:rPr lang="en-US" sz="1350" dirty="0">
                <a:solidFill>
                  <a:srgbClr val="DAD8E9"/>
                </a:solidFill>
                <a:highlight>
                  <a:srgbClr val="181930"/>
                </a:highlight>
                <a:latin typeface="Consolas Light" pitchFamily="34" charset="0"/>
                <a:ea typeface="Consolas Light" pitchFamily="34" charset="-122"/>
                <a:cs typeface="Consolas Light" pitchFamily="34" charset="-120"/>
              </a:rPr>
              <a:t>df['Quantity'] = df['Quantity'].fillna(1)</a:t>
            </a:r>
            <a:endParaRPr lang="en-US" sz="1350" dirty="0"/>
          </a:p>
        </p:txBody>
      </p:sp>
      <p:sp>
        <p:nvSpPr>
          <p:cNvPr id="49" name="Rectangle 48"/>
          <p:cNvSpPr/>
          <p:nvPr/>
        </p:nvSpPr>
        <p:spPr>
          <a:xfrm>
            <a:off x="12380644" y="7372921"/>
            <a:ext cx="2249214" cy="777766"/>
          </a:xfrm>
          <a:prstGeom prst="rect">
            <a:avLst/>
          </a:prstGeom>
          <a:solidFill>
            <a:srgbClr val="0A0B21"/>
          </a:solidFill>
          <a:ln>
            <a:solidFill>
              <a:srgbClr val="0A0B2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3344</Words>
  <Application>Microsoft Office PowerPoint</Application>
  <PresentationFormat>Custom</PresentationFormat>
  <Paragraphs>309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Consolas Light</vt:lpstr>
      <vt:lpstr>Mukta Light</vt:lpstr>
      <vt:lpstr>Arial</vt:lpstr>
      <vt:lpstr>Prompt Light</vt:lpstr>
      <vt:lpstr>Prompt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LENOVO</dc:creator>
  <cp:lastModifiedBy>LENOVO</cp:lastModifiedBy>
  <cp:revision>3</cp:revision>
  <dcterms:created xsi:type="dcterms:W3CDTF">2025-10-21T03:21:20Z</dcterms:created>
  <dcterms:modified xsi:type="dcterms:W3CDTF">2025-10-21T03:31:57Z</dcterms:modified>
</cp:coreProperties>
</file>